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7104050" cy="10234600"/>
  <p:embeddedFontLst>
    <p:embeddedFont>
      <p:font typeface="Anton"/>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heQOmHA187euf3ee17Nz+7U4ap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nton-regular.fntdata"/><Relationship Id="rId25" Type="http://schemas.openxmlformats.org/officeDocument/2006/relationships/slide" Target="slides/slide21.xml"/><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427" cy="513508"/>
          </a:xfrm>
          <a:prstGeom prst="rect">
            <a:avLst/>
          </a:prstGeom>
          <a:noFill/>
          <a:ln>
            <a:noFill/>
          </a:ln>
        </p:spPr>
        <p:txBody>
          <a:bodyPr anchorCtr="0" anchor="t"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992" y="0"/>
            <a:ext cx="3078427" cy="513508"/>
          </a:xfrm>
          <a:prstGeom prst="rect">
            <a:avLst/>
          </a:prstGeom>
          <a:noFill/>
          <a:ln>
            <a:noFill/>
          </a:ln>
        </p:spPr>
        <p:txBody>
          <a:bodyPr anchorCtr="0" anchor="t" bIns="49525" lIns="99075" spcFirstLastPara="1" rIns="99075" wrap="square" tIns="495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8427" cy="513507"/>
          </a:xfrm>
          <a:prstGeom prst="rect">
            <a:avLst/>
          </a:prstGeom>
          <a:noFill/>
          <a:ln>
            <a:noFill/>
          </a:ln>
        </p:spPr>
        <p:txBody>
          <a:bodyPr anchorCtr="0" anchor="b"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7" name="Google Shape;137;p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4" name="Google Shape;274;p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4c1ea8b74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4c1ea8b74_0_0: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5" name="Google Shape;285;g314c1ea8b74_0_0:notes"/>
          <p:cNvSpPr txBox="1"/>
          <p:nvPr>
            <p:ph idx="12" type="sldNum"/>
          </p:nvPr>
        </p:nvSpPr>
        <p:spPr>
          <a:xfrm>
            <a:off x="4023992" y="9721107"/>
            <a:ext cx="3078300" cy="5136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c1ea8b74_0_50: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3" name="Google Shape;293;g314c1ea8b74_0_5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4c1ea8b74_0_18: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4c1ea8b74_0_18: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04" name="Google Shape;304;g314c1ea8b74_0_18:notes"/>
          <p:cNvSpPr txBox="1"/>
          <p:nvPr>
            <p:ph idx="12" type="sldNum"/>
          </p:nvPr>
        </p:nvSpPr>
        <p:spPr>
          <a:xfrm>
            <a:off x="4023992" y="9721107"/>
            <a:ext cx="3078300" cy="5136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4c1ea8b74_0_2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4c1ea8b74_0_29: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14" name="Google Shape;314;g314c1ea8b74_0_29:notes"/>
          <p:cNvSpPr txBox="1"/>
          <p:nvPr>
            <p:ph idx="12" type="sldNum"/>
          </p:nvPr>
        </p:nvSpPr>
        <p:spPr>
          <a:xfrm>
            <a:off x="4023992" y="9721107"/>
            <a:ext cx="3078300" cy="5136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23" name="Google Shape;323;p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4bb12c546_0_46: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37" name="Google Shape;337;g314bb12c546_0_46: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4bb12c546_0_55: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46" name="Google Shape;346;g314bb12c546_0_5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4bb12c546_0_64: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55" name="Google Shape;355;g314bb12c546_0_6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4bb12c546_0_73: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4" name="Google Shape;364;g314bb12c546_0_73: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2: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8" name="Google Shape;148;p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4bb12c546_0_82: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73" name="Google Shape;373;g314bb12c546_0_8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4bb12c546_0_92:notes"/>
          <p:cNvSpPr txBox="1"/>
          <p:nvPr>
            <p:ph idx="1" type="body"/>
          </p:nvPr>
        </p:nvSpPr>
        <p:spPr>
          <a:xfrm>
            <a:off x="710407" y="4925407"/>
            <a:ext cx="5683200" cy="40299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83" name="Google Shape;383;g314bb12c546_0_9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4bb12c546_0_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314bb12c546_0_9:notes"/>
          <p:cNvSpPr txBox="1"/>
          <p:nvPr>
            <p:ph idx="1" type="body"/>
          </p:nvPr>
        </p:nvSpPr>
        <p:spPr>
          <a:xfrm>
            <a:off x="710407" y="4925407"/>
            <a:ext cx="5683200" cy="4029900"/>
          </a:xfrm>
          <a:prstGeom prst="rect">
            <a:avLst/>
          </a:prstGeom>
          <a:noFill/>
          <a:ln>
            <a:noFill/>
          </a:ln>
        </p:spPr>
        <p:txBody>
          <a:bodyPr anchorCtr="0" anchor="t" bIns="49525" lIns="99075" spcFirstLastPara="1" rIns="99075" wrap="square" tIns="4952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False Alarms</a:t>
            </a:r>
            <a:r>
              <a:rPr lang="en-US" sz="1100">
                <a:latin typeface="Arial"/>
                <a:ea typeface="Arial"/>
                <a:cs typeface="Arial"/>
                <a:sym typeface="Arial"/>
              </a:rPr>
              <a:t>: Noise can cause the radar to incorrectly identify objects that aren't there.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Missed Detections</a:t>
            </a:r>
            <a:r>
              <a:rPr lang="en-US" sz="1100">
                <a:latin typeface="Arial"/>
                <a:ea typeface="Arial"/>
                <a:cs typeface="Arial"/>
                <a:sym typeface="Arial"/>
              </a:rPr>
              <a:t>: Weak signals from real objects may be masked by noise.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Reduced Resolution</a:t>
            </a:r>
            <a:r>
              <a:rPr lang="en-US" sz="1100">
                <a:latin typeface="Arial"/>
                <a:ea typeface="Arial"/>
                <a:cs typeface="Arial"/>
                <a:sym typeface="Arial"/>
              </a:rPr>
              <a:t>: Noise can limit the radar's ability to distinguish between closely spaced objects.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Inaccurate Measurements</a:t>
            </a:r>
            <a:r>
              <a:rPr lang="en-US" sz="1100">
                <a:latin typeface="Arial"/>
                <a:ea typeface="Arial"/>
                <a:cs typeface="Arial"/>
                <a:sym typeface="Arial"/>
              </a:rPr>
              <a:t>: Positional data (range, angle, velocity) can be affected, impacting tracking and mapping systems.</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300">
                <a:latin typeface="Arial"/>
                <a:ea typeface="Arial"/>
                <a:cs typeface="Arial"/>
                <a:sym typeface="Arial"/>
              </a:rPr>
              <a:t>Preprocessing like outlier removal and filtering </a:t>
            </a:r>
            <a:endParaRPr b="1" sz="1300">
              <a:latin typeface="Arial"/>
              <a:ea typeface="Arial"/>
              <a:cs typeface="Arial"/>
              <a:sym typeface="Arial"/>
            </a:endParaRPr>
          </a:p>
          <a:p>
            <a:pPr indent="0" lvl="0" marL="0" rtl="0" algn="l">
              <a:lnSpc>
                <a:spcPct val="115000"/>
              </a:lnSpc>
              <a:spcBef>
                <a:spcPts val="1200"/>
              </a:spcBef>
              <a:spcAft>
                <a:spcPts val="1200"/>
              </a:spcAft>
              <a:buNone/>
            </a:pPr>
            <a:r>
              <a:rPr b="1" lang="en-US" sz="1300">
                <a:latin typeface="Arial"/>
                <a:ea typeface="Arial"/>
                <a:cs typeface="Arial"/>
                <a:sym typeface="Arial"/>
              </a:rPr>
              <a:t>Postprocessing like clustering and segmenting </a:t>
            </a:r>
            <a:endParaRPr b="1" sz="1300">
              <a:latin typeface="Arial"/>
              <a:ea typeface="Arial"/>
              <a:cs typeface="Arial"/>
              <a:sym typeface="Arial"/>
            </a:endParaRPr>
          </a:p>
        </p:txBody>
      </p:sp>
      <p:sp>
        <p:nvSpPr>
          <p:cNvPr id="176" name="Google Shape;176;g314bb12c546_0_9:notes"/>
          <p:cNvSpPr txBox="1"/>
          <p:nvPr>
            <p:ph idx="12" type="sldNum"/>
          </p:nvPr>
        </p:nvSpPr>
        <p:spPr>
          <a:xfrm>
            <a:off x="4023992" y="9721107"/>
            <a:ext cx="3078300" cy="513600"/>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4bb12c546_0_10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14bb12c546_0_105:notes"/>
          <p:cNvSpPr txBox="1"/>
          <p:nvPr>
            <p:ph idx="1" type="body"/>
          </p:nvPr>
        </p:nvSpPr>
        <p:spPr>
          <a:xfrm>
            <a:off x="710407" y="4925407"/>
            <a:ext cx="5683200" cy="4029900"/>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7" name="Google Shape;187;g314bb12c546_0_105:notes"/>
          <p:cNvSpPr txBox="1"/>
          <p:nvPr>
            <p:ph idx="12" type="sldNum"/>
          </p:nvPr>
        </p:nvSpPr>
        <p:spPr>
          <a:xfrm>
            <a:off x="4023992" y="9721107"/>
            <a:ext cx="3078300" cy="513600"/>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4" name="Google Shape;194;p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4: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1" name="Google Shape;221;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2" name="Google Shape;242;p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6: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4" name="Google Shape;254;p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7: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5" name="Google Shape;265;p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showMasterSp="0">
  <p:cSld name="Inhalt">
    <p:spTree>
      <p:nvGrpSpPr>
        <p:cNvPr id="20" name="Shape 20"/>
        <p:cNvGrpSpPr/>
        <p:nvPr/>
      </p:nvGrpSpPr>
      <p:grpSpPr>
        <a:xfrm>
          <a:off x="0" y="0"/>
          <a:ext cx="0" cy="0"/>
          <a:chOff x="0" y="0"/>
          <a:chExt cx="0" cy="0"/>
        </a:xfrm>
      </p:grpSpPr>
      <p:sp>
        <p:nvSpPr>
          <p:cNvPr id="21" name="Google Shape;21;p1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sz="2000"/>
            </a:lvl1pPr>
            <a:lvl2pPr indent="-355600" lvl="1" marL="914400" algn="l">
              <a:lnSpc>
                <a:spcPct val="90000"/>
              </a:lnSpc>
              <a:spcBef>
                <a:spcPts val="200"/>
              </a:spcBef>
              <a:spcAft>
                <a:spcPts val="0"/>
              </a:spcAft>
              <a:buSzPts val="2000"/>
              <a:buChar char="◦"/>
              <a:defRPr sz="2000"/>
            </a:lvl2pPr>
            <a:lvl3pPr indent="-355600" lvl="2" marL="1371600" algn="l">
              <a:lnSpc>
                <a:spcPct val="90000"/>
              </a:lnSpc>
              <a:spcBef>
                <a:spcPts val="400"/>
              </a:spcBef>
              <a:spcAft>
                <a:spcPts val="0"/>
              </a:spcAft>
              <a:buSzPts val="2000"/>
              <a:buChar char="◦"/>
              <a:defRPr sz="2000"/>
            </a:lvl3pPr>
            <a:lvl4pPr indent="-355600" lvl="3" marL="1828800" algn="l">
              <a:lnSpc>
                <a:spcPct val="90000"/>
              </a:lnSpc>
              <a:spcBef>
                <a:spcPts val="400"/>
              </a:spcBef>
              <a:spcAft>
                <a:spcPts val="0"/>
              </a:spcAft>
              <a:buSzPts val="2000"/>
              <a:buChar char="◦"/>
              <a:defRPr sz="2000"/>
            </a:lvl4pPr>
            <a:lvl5pPr indent="-355600" lvl="4" marL="2286000" algn="l">
              <a:lnSpc>
                <a:spcPct val="90000"/>
              </a:lnSpc>
              <a:spcBef>
                <a:spcPts val="400"/>
              </a:spcBef>
              <a:spcAft>
                <a:spcPts val="0"/>
              </a:spcAft>
              <a:buSzPts val="2000"/>
              <a:buChar char="◦"/>
              <a:defRPr sz="20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 name="Google Shape;22;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4" name="Shape 84"/>
        <p:cNvGrpSpPr/>
        <p:nvPr/>
      </p:nvGrpSpPr>
      <p:grpSpPr>
        <a:xfrm>
          <a:off x="0" y="0"/>
          <a:ext cx="0" cy="0"/>
          <a:chOff x="0" y="0"/>
          <a:chExt cx="0" cy="0"/>
        </a:xfrm>
      </p:grpSpPr>
      <p:sp>
        <p:nvSpPr>
          <p:cNvPr id="85" name="Google Shape;85;p22"/>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2"/>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2"/>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2"/>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22"/>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0" name="Google Shape;90;p22"/>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3" name="Shape 93"/>
        <p:cNvGrpSpPr/>
        <p:nvPr/>
      </p:nvGrpSpPr>
      <p:grpSpPr>
        <a:xfrm>
          <a:off x="0" y="0"/>
          <a:ext cx="0" cy="0"/>
          <a:chOff x="0" y="0"/>
          <a:chExt cx="0" cy="0"/>
        </a:xfrm>
      </p:grpSpPr>
      <p:sp>
        <p:nvSpPr>
          <p:cNvPr id="94" name="Google Shape;94;p23"/>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3"/>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7" name="Google Shape;97;p23"/>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98" name="Google Shape;98;p23"/>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9" name="Google Shape;99;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4"/>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8" name="Shape 108"/>
        <p:cNvGrpSpPr/>
        <p:nvPr/>
      </p:nvGrpSpPr>
      <p:grpSpPr>
        <a:xfrm>
          <a:off x="0" y="0"/>
          <a:ext cx="0" cy="0"/>
          <a:chOff x="0" y="0"/>
          <a:chExt cx="0" cy="0"/>
        </a:xfrm>
      </p:grpSpPr>
      <p:sp>
        <p:nvSpPr>
          <p:cNvPr id="109" name="Google Shape;109;p2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5"/>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5"/>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3" name="Google Shape;113;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_bg_coloured2" showMasterSp="0">
  <p:cSld name="1_Content_bg_coloured2">
    <p:spTree>
      <p:nvGrpSpPr>
        <p:cNvPr id="116" name="Shape 116"/>
        <p:cNvGrpSpPr/>
        <p:nvPr/>
      </p:nvGrpSpPr>
      <p:grpSpPr>
        <a:xfrm>
          <a:off x="0" y="0"/>
          <a:ext cx="0" cy="0"/>
          <a:chOff x="0" y="0"/>
          <a:chExt cx="0" cy="0"/>
        </a:xfrm>
      </p:grpSpPr>
      <p:sp>
        <p:nvSpPr>
          <p:cNvPr id="117" name="Google Shape;117;p26"/>
          <p:cNvSpPr/>
          <p:nvPr/>
        </p:nvSpPr>
        <p:spPr>
          <a:xfrm>
            <a:off x="0" y="0"/>
            <a:ext cx="12192000" cy="6858000"/>
          </a:xfrm>
          <a:prstGeom prst="rect">
            <a:avLst/>
          </a:prstGeom>
          <a:gradFill>
            <a:gsLst>
              <a:gs pos="0">
                <a:schemeClr val="lt1"/>
              </a:gs>
              <a:gs pos="27000">
                <a:schemeClr val="lt1"/>
              </a:gs>
              <a:gs pos="80000">
                <a:srgbClr val="D8CDB9"/>
              </a:gs>
              <a:gs pos="100000">
                <a:srgbClr val="C5B497"/>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6"/>
          <p:cNvSpPr/>
          <p:nvPr/>
        </p:nvSpPr>
        <p:spPr>
          <a:xfrm>
            <a:off x="0" y="0"/>
            <a:ext cx="12192000" cy="10162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Char char=" "/>
              <a:defRPr sz="2000"/>
            </a:lvl1pPr>
            <a:lvl2pPr indent="-355600" lvl="1" marL="914400" algn="l">
              <a:lnSpc>
                <a:spcPct val="90000"/>
              </a:lnSpc>
              <a:spcBef>
                <a:spcPts val="200"/>
              </a:spcBef>
              <a:spcAft>
                <a:spcPts val="0"/>
              </a:spcAft>
              <a:buSzPts val="2000"/>
              <a:buChar char="◦"/>
              <a:defRPr sz="2000"/>
            </a:lvl2pPr>
            <a:lvl3pPr indent="-355600" lvl="2" marL="1371600" algn="l">
              <a:lnSpc>
                <a:spcPct val="90000"/>
              </a:lnSpc>
              <a:spcBef>
                <a:spcPts val="400"/>
              </a:spcBef>
              <a:spcAft>
                <a:spcPts val="0"/>
              </a:spcAft>
              <a:buSzPts val="2000"/>
              <a:buChar char="◦"/>
              <a:defRPr sz="2000"/>
            </a:lvl3pPr>
            <a:lvl4pPr indent="-355600" lvl="3" marL="1828800" algn="l">
              <a:lnSpc>
                <a:spcPct val="90000"/>
              </a:lnSpc>
              <a:spcBef>
                <a:spcPts val="400"/>
              </a:spcBef>
              <a:spcAft>
                <a:spcPts val="0"/>
              </a:spcAft>
              <a:buSzPts val="2000"/>
              <a:buChar char="◦"/>
              <a:defRPr sz="2000"/>
            </a:lvl4pPr>
            <a:lvl5pPr indent="-355600" lvl="4" marL="2286000" algn="l">
              <a:lnSpc>
                <a:spcPct val="90000"/>
              </a:lnSpc>
              <a:spcBef>
                <a:spcPts val="400"/>
              </a:spcBef>
              <a:spcAft>
                <a:spcPts val="0"/>
              </a:spcAft>
              <a:buSzPts val="2000"/>
              <a:buChar char="◦"/>
              <a:defRPr sz="20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0" name="Google Shape;120;p26"/>
          <p:cNvSpPr txBox="1"/>
          <p:nvPr>
            <p:ph type="title"/>
          </p:nvPr>
        </p:nvSpPr>
        <p:spPr>
          <a:xfrm>
            <a:off x="338178" y="516948"/>
            <a:ext cx="9539470" cy="47625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accent3"/>
              </a:buClr>
              <a:buSzPts val="4800"/>
              <a:buFont typeface="Calibri"/>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3" name="Google Shape;123;p26"/>
          <p:cNvPicPr preferRelativeResize="0"/>
          <p:nvPr/>
        </p:nvPicPr>
        <p:blipFill rotWithShape="1">
          <a:blip r:embed="rId2">
            <a:alphaModFix/>
          </a:blip>
          <a:srcRect b="0" l="0" r="0" t="0"/>
          <a:stretch/>
        </p:blipFill>
        <p:spPr>
          <a:xfrm>
            <a:off x="9513204" y="351010"/>
            <a:ext cx="2350804" cy="6421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s_light_blue" showMasterSp="0">
  <p:cSld name="1_Thanks_light_blue">
    <p:spTree>
      <p:nvGrpSpPr>
        <p:cNvPr id="124" name="Shape 124"/>
        <p:cNvGrpSpPr/>
        <p:nvPr/>
      </p:nvGrpSpPr>
      <p:grpSpPr>
        <a:xfrm>
          <a:off x="0" y="0"/>
          <a:ext cx="0" cy="0"/>
          <a:chOff x="0" y="0"/>
          <a:chExt cx="0" cy="0"/>
        </a:xfrm>
      </p:grpSpPr>
      <p:sp>
        <p:nvSpPr>
          <p:cNvPr id="125" name="Google Shape;125;p27"/>
          <p:cNvSpPr txBox="1"/>
          <p:nvPr>
            <p:ph idx="11" type="ftr"/>
          </p:nvPr>
        </p:nvSpPr>
        <p:spPr>
          <a:xfrm>
            <a:off x="-1" y="6454638"/>
            <a:ext cx="11353801" cy="401638"/>
          </a:xfrm>
          <a:prstGeom prst="rect">
            <a:avLst/>
          </a:prstGeom>
          <a:noFill/>
          <a:ln>
            <a:noFill/>
          </a:ln>
        </p:spPr>
        <p:txBody>
          <a:bodyPr anchorCtr="0" anchor="ctr" bIns="45700" lIns="252000"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type="title"/>
          </p:nvPr>
        </p:nvSpPr>
        <p:spPr>
          <a:xfrm>
            <a:off x="338178" y="516948"/>
            <a:ext cx="9539470" cy="47625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accent3"/>
              </a:buClr>
              <a:buSzPts val="4800"/>
              <a:buFont typeface="Calibri"/>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7" name="Google Shape;127;p27"/>
          <p:cNvPicPr preferRelativeResize="0"/>
          <p:nvPr/>
        </p:nvPicPr>
        <p:blipFill rotWithShape="1">
          <a:blip r:embed="rId2">
            <a:alphaModFix/>
          </a:blip>
          <a:srcRect b="11607" l="88" r="116" t="10525"/>
          <a:stretch/>
        </p:blipFill>
        <p:spPr>
          <a:xfrm>
            <a:off x="0" y="1520457"/>
            <a:ext cx="12192000" cy="5348176"/>
          </a:xfrm>
          <a:prstGeom prst="rect">
            <a:avLst/>
          </a:prstGeom>
          <a:noFill/>
          <a:ln>
            <a:noFill/>
          </a:ln>
        </p:spPr>
      </p:pic>
      <p:sp>
        <p:nvSpPr>
          <p:cNvPr id="128" name="Google Shape;128;p2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F3F3F"/>
                </a:solidFill>
              </a:defRPr>
            </a:lvl1pPr>
            <a:lvl2pPr lvl="1">
              <a:buNone/>
              <a:defRPr sz="1300">
                <a:solidFill>
                  <a:srgbClr val="3F3F3F"/>
                </a:solidFill>
              </a:defRPr>
            </a:lvl2pPr>
            <a:lvl3pPr lvl="2">
              <a:buNone/>
              <a:defRPr sz="1300">
                <a:solidFill>
                  <a:srgbClr val="3F3F3F"/>
                </a:solidFill>
              </a:defRPr>
            </a:lvl3pPr>
            <a:lvl4pPr lvl="3">
              <a:buNone/>
              <a:defRPr sz="1300">
                <a:solidFill>
                  <a:srgbClr val="3F3F3F"/>
                </a:solidFill>
              </a:defRPr>
            </a:lvl4pPr>
            <a:lvl5pPr lvl="4">
              <a:buNone/>
              <a:defRPr sz="1300">
                <a:solidFill>
                  <a:srgbClr val="3F3F3F"/>
                </a:solidFill>
              </a:defRPr>
            </a:lvl5pPr>
            <a:lvl6pPr lvl="5">
              <a:buNone/>
              <a:defRPr sz="1300">
                <a:solidFill>
                  <a:srgbClr val="3F3F3F"/>
                </a:solidFill>
              </a:defRPr>
            </a:lvl6pPr>
            <a:lvl7pPr lvl="6">
              <a:buNone/>
              <a:defRPr sz="1300">
                <a:solidFill>
                  <a:srgbClr val="3F3F3F"/>
                </a:solidFill>
              </a:defRPr>
            </a:lvl7pPr>
            <a:lvl8pPr lvl="7">
              <a:buNone/>
              <a:defRPr sz="1300">
                <a:solidFill>
                  <a:srgbClr val="3F3F3F"/>
                </a:solidFill>
              </a:defRPr>
            </a:lvl8pPr>
            <a:lvl9pPr lvl="8">
              <a:buNone/>
              <a:defRPr sz="1300">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claimer" showMasterSp="0">
  <p:cSld name="1_Disclaimer">
    <p:spTree>
      <p:nvGrpSpPr>
        <p:cNvPr id="129" name="Shape 129"/>
        <p:cNvGrpSpPr/>
        <p:nvPr/>
      </p:nvGrpSpPr>
      <p:grpSpPr>
        <a:xfrm>
          <a:off x="0" y="0"/>
          <a:ext cx="0" cy="0"/>
          <a:chOff x="0" y="0"/>
          <a:chExt cx="0" cy="0"/>
        </a:xfrm>
      </p:grpSpPr>
      <p:sp>
        <p:nvSpPr>
          <p:cNvPr id="130" name="Google Shape;130;p28"/>
          <p:cNvSpPr txBox="1"/>
          <p:nvPr/>
        </p:nvSpPr>
        <p:spPr>
          <a:xfrm>
            <a:off x="7098" y="308471"/>
            <a:ext cx="6138521" cy="5510217"/>
          </a:xfrm>
          <a:prstGeom prst="rect">
            <a:avLst/>
          </a:prstGeom>
          <a:noFill/>
          <a:ln>
            <a:noFill/>
          </a:ln>
        </p:spPr>
        <p:txBody>
          <a:bodyPr anchorCtr="0" anchor="ctr" bIns="45700" lIns="720000" spcFirstLastPara="1" rIns="720000" wrap="square" tIns="45700">
            <a:noAutofit/>
          </a:bodyPr>
          <a:lstStyle/>
          <a:p>
            <a:pPr indent="0" lvl="0" marL="0" marR="0" rtl="0" algn="just">
              <a:lnSpc>
                <a:spcPct val="100000"/>
              </a:lnSpc>
              <a:spcBef>
                <a:spcPts val="0"/>
              </a:spcBef>
              <a:spcAft>
                <a:spcPts val="0"/>
              </a:spcAft>
              <a:buClr>
                <a:schemeClr val="accent3"/>
              </a:buClr>
              <a:buSzPts val="3200"/>
              <a:buFont typeface="Calibri"/>
              <a:buNone/>
            </a:pPr>
            <a:r>
              <a:rPr b="1" lang="en-US" sz="3200" cap="none">
                <a:solidFill>
                  <a:schemeClr val="accent3"/>
                </a:solidFill>
                <a:latin typeface="Calibri"/>
                <a:ea typeface="Calibri"/>
                <a:cs typeface="Calibri"/>
                <a:sym typeface="Calibri"/>
              </a:rPr>
              <a:t>DISCLAIMER</a:t>
            </a:r>
            <a:endParaRPr b="1" sz="3600" cap="none">
              <a:solidFill>
                <a:schemeClr val="accent3"/>
              </a:solidFill>
              <a:latin typeface="Calibri"/>
              <a:ea typeface="Calibri"/>
              <a:cs typeface="Calibri"/>
              <a:sym typeface="Calibri"/>
            </a:endParaRPr>
          </a:p>
          <a:p>
            <a:pPr indent="0" lvl="0" marL="0" marR="0" rtl="0" algn="just">
              <a:lnSpc>
                <a:spcPct val="100000"/>
              </a:lnSpc>
              <a:spcBef>
                <a:spcPts val="0"/>
              </a:spcBef>
              <a:spcAft>
                <a:spcPts val="0"/>
              </a:spcAft>
              <a:buClr>
                <a:schemeClr val="accent1"/>
              </a:buClr>
              <a:buSzPts val="1600"/>
              <a:buFont typeface="Calibri"/>
              <a:buNone/>
            </a:pPr>
            <a:r>
              <a:t/>
            </a:r>
            <a:endParaRPr sz="1600" cap="none">
              <a:solidFill>
                <a:schemeClr val="accent3"/>
              </a:solidFill>
              <a:latin typeface="Calibri"/>
              <a:ea typeface="Calibri"/>
              <a:cs typeface="Calibri"/>
              <a:sym typeface="Calibri"/>
            </a:endParaRPr>
          </a:p>
          <a:p>
            <a:pPr indent="0" lvl="0" marL="0" marR="0" rtl="0" algn="just">
              <a:lnSpc>
                <a:spcPct val="100000"/>
              </a:lnSpc>
              <a:spcBef>
                <a:spcPts val="0"/>
              </a:spcBef>
              <a:spcAft>
                <a:spcPts val="0"/>
              </a:spcAft>
              <a:buClr>
                <a:schemeClr val="accent3"/>
              </a:buClr>
              <a:buSzPts val="1600"/>
              <a:buFont typeface="Calibri"/>
              <a:buNone/>
            </a:pPr>
            <a:r>
              <a:rPr lang="en-US" sz="1600" cap="none">
                <a:solidFill>
                  <a:schemeClr val="accent3"/>
                </a:solidFill>
                <a:latin typeface="Calibri"/>
                <a:ea typeface="Calibri"/>
                <a:cs typeface="Calibri"/>
                <a:sym typeface="Calibri"/>
              </a:rPr>
              <a:t>This presentation contains forward-looking statements based on beliefs of the management of Area 21 Software GmbH. Such statements reflect the company‘s current views with respect to future events and are subject to risks and uncertainties. Many factors could cause the actual results to be materially different, including, among others, changes in general economic and business conditions, changes in currency exchange rates and interest rates, introduction of competing products, lack of acceptance of new products or services and changes in business strategy. Actual results may vary materially from those projected here. Area 21 Software GmbH does not intend or assume any obligation to update these forward-looking statements.</a:t>
            </a:r>
            <a:endParaRPr/>
          </a:p>
        </p:txBody>
      </p:sp>
      <p:sp>
        <p:nvSpPr>
          <p:cNvPr id="131" name="Google Shape;131;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28"/>
          <p:cNvSpPr txBox="1"/>
          <p:nvPr/>
        </p:nvSpPr>
        <p:spPr>
          <a:xfrm>
            <a:off x="-1" y="5900887"/>
            <a:ext cx="12192001" cy="765191"/>
          </a:xfrm>
          <a:prstGeom prst="rect">
            <a:avLst/>
          </a:prstGeom>
          <a:noFill/>
          <a:ln>
            <a:noFill/>
          </a:ln>
        </p:spPr>
        <p:txBody>
          <a:bodyPr anchorCtr="0" anchor="t" bIns="45700" lIns="720000" spcFirstLastPara="1" rIns="91425" wrap="square" tIns="45700">
            <a:noAutofit/>
          </a:bodyPr>
          <a:lstStyle/>
          <a:p>
            <a:pPr indent="0" lvl="0" marL="0" marR="0" rtl="0" algn="l">
              <a:lnSpc>
                <a:spcPct val="90000"/>
              </a:lnSpc>
              <a:spcBef>
                <a:spcPts val="0"/>
              </a:spcBef>
              <a:spcAft>
                <a:spcPts val="0"/>
              </a:spcAft>
              <a:buClr>
                <a:schemeClr val="accent1"/>
              </a:buClr>
              <a:buSzPts val="2160"/>
              <a:buFont typeface="Noto Sans Symbols"/>
              <a:buNone/>
            </a:pPr>
            <a:r>
              <a:rPr b="1" lang="en-US" sz="2400">
                <a:solidFill>
                  <a:schemeClr val="accent3"/>
                </a:solidFill>
                <a:latin typeface="Calibri"/>
                <a:ea typeface="Calibri"/>
                <a:cs typeface="Calibri"/>
                <a:sym typeface="Calibri"/>
              </a:rPr>
              <a:t>Area 21 Software GmbH</a:t>
            </a:r>
            <a:br>
              <a:rPr b="1" lang="en-US" sz="2400">
                <a:solidFill>
                  <a:schemeClr val="accent3"/>
                </a:solidFill>
                <a:latin typeface="Calibri"/>
                <a:ea typeface="Calibri"/>
                <a:cs typeface="Calibri"/>
                <a:sym typeface="Calibri"/>
              </a:rPr>
            </a:br>
            <a:r>
              <a:rPr lang="en-US" sz="1600">
                <a:solidFill>
                  <a:schemeClr val="accent3"/>
                </a:solidFill>
                <a:latin typeface="Calibri"/>
                <a:ea typeface="Calibri"/>
                <a:cs typeface="Calibri"/>
                <a:sym typeface="Calibri"/>
              </a:rPr>
              <a:t>Hauert 12A  |  44227 Dortmund  |  Germany  |  Telephone: + 49 231 75 49 0  |  info@</a:t>
            </a:r>
            <a:r>
              <a:rPr lang="en-US" sz="1600">
                <a:solidFill>
                  <a:schemeClr val="dk1"/>
                </a:solidFill>
                <a:latin typeface="Calibri"/>
                <a:ea typeface="Calibri"/>
                <a:cs typeface="Calibri"/>
                <a:sym typeface="Calibri"/>
              </a:rPr>
              <a:t>area21-software</a:t>
            </a:r>
            <a:r>
              <a:rPr lang="en-US" sz="1600">
                <a:solidFill>
                  <a:schemeClr val="accent3"/>
                </a:solidFill>
                <a:latin typeface="Calibri"/>
                <a:ea typeface="Calibri"/>
                <a:cs typeface="Calibri"/>
                <a:sym typeface="Calibri"/>
              </a:rPr>
              <a:t>.com |  www.</a:t>
            </a:r>
            <a:r>
              <a:rPr lang="en-US" sz="1600">
                <a:solidFill>
                  <a:schemeClr val="dk1"/>
                </a:solidFill>
                <a:latin typeface="Calibri"/>
                <a:ea typeface="Calibri"/>
                <a:cs typeface="Calibri"/>
                <a:sym typeface="Calibri"/>
              </a:rPr>
              <a:t>area21-software</a:t>
            </a:r>
            <a:r>
              <a:rPr lang="en-US" sz="1600">
                <a:solidFill>
                  <a:schemeClr val="accent3"/>
                </a:solidFill>
                <a:latin typeface="Calibri"/>
                <a:ea typeface="Calibri"/>
                <a:cs typeface="Calibri"/>
                <a:sym typeface="Calibri"/>
              </a:rPr>
              <a:t>.com</a:t>
            </a:r>
            <a:endParaRPr/>
          </a:p>
        </p:txBody>
      </p:sp>
      <p:pic>
        <p:nvPicPr>
          <p:cNvPr id="133" name="Google Shape;133;p28"/>
          <p:cNvPicPr preferRelativeResize="0"/>
          <p:nvPr/>
        </p:nvPicPr>
        <p:blipFill rotWithShape="1">
          <a:blip r:embed="rId2">
            <a:alphaModFix/>
          </a:blip>
          <a:srcRect b="10490" l="21813" r="19002" t="20506"/>
          <a:stretch/>
        </p:blipFill>
        <p:spPr>
          <a:xfrm>
            <a:off x="6782464" y="1961681"/>
            <a:ext cx="5081543" cy="3333130"/>
          </a:xfrm>
          <a:prstGeom prst="rect">
            <a:avLst/>
          </a:prstGeom>
          <a:noFill/>
          <a:ln>
            <a:noFill/>
          </a:ln>
        </p:spPr>
      </p:pic>
      <p:pic>
        <p:nvPicPr>
          <p:cNvPr id="134" name="Google Shape;134;p28"/>
          <p:cNvPicPr preferRelativeResize="0"/>
          <p:nvPr/>
        </p:nvPicPr>
        <p:blipFill rotWithShape="1">
          <a:blip r:embed="rId3">
            <a:alphaModFix/>
          </a:blip>
          <a:srcRect b="6" l="-192" r="1279" t="112"/>
          <a:stretch/>
        </p:blipFill>
        <p:spPr>
          <a:xfrm>
            <a:off x="5964865" y="1945757"/>
            <a:ext cx="5899142" cy="33490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_bg_coloured" showMasterSp="0">
  <p:cSld name="1_Content_bg_coloured">
    <p:spTree>
      <p:nvGrpSpPr>
        <p:cNvPr id="25" name="Shape 25"/>
        <p:cNvGrpSpPr/>
        <p:nvPr/>
      </p:nvGrpSpPr>
      <p:grpSpPr>
        <a:xfrm>
          <a:off x="0" y="0"/>
          <a:ext cx="0" cy="0"/>
          <a:chOff x="0" y="0"/>
          <a:chExt cx="0" cy="0"/>
        </a:xfrm>
      </p:grpSpPr>
      <p:sp>
        <p:nvSpPr>
          <p:cNvPr id="26" name="Google Shape;26;p14"/>
          <p:cNvSpPr/>
          <p:nvPr/>
        </p:nvSpPr>
        <p:spPr>
          <a:xfrm>
            <a:off x="0" y="0"/>
            <a:ext cx="12192000" cy="6858000"/>
          </a:xfrm>
          <a:prstGeom prst="rect">
            <a:avLst/>
          </a:prstGeom>
          <a:gradFill>
            <a:gsLst>
              <a:gs pos="0">
                <a:schemeClr val="lt1"/>
              </a:gs>
              <a:gs pos="24000">
                <a:schemeClr val="lt1"/>
              </a:gs>
              <a:gs pos="82000">
                <a:srgbClr val="D8CDB9"/>
              </a:gs>
              <a:gs pos="100000">
                <a:srgbClr val="C5B497"/>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14"/>
          <p:cNvSpPr/>
          <p:nvPr/>
        </p:nvSpPr>
        <p:spPr>
          <a:xfrm>
            <a:off x="0" y="0"/>
            <a:ext cx="12192000" cy="10162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1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Char char=" "/>
              <a:defRPr sz="2000"/>
            </a:lvl1pPr>
            <a:lvl2pPr indent="-355600" lvl="1" marL="914400" algn="l">
              <a:lnSpc>
                <a:spcPct val="90000"/>
              </a:lnSpc>
              <a:spcBef>
                <a:spcPts val="200"/>
              </a:spcBef>
              <a:spcAft>
                <a:spcPts val="0"/>
              </a:spcAft>
              <a:buSzPts val="2000"/>
              <a:buChar char="◦"/>
              <a:defRPr sz="2000"/>
            </a:lvl2pPr>
            <a:lvl3pPr indent="-355600" lvl="2" marL="1371600" algn="l">
              <a:lnSpc>
                <a:spcPct val="90000"/>
              </a:lnSpc>
              <a:spcBef>
                <a:spcPts val="400"/>
              </a:spcBef>
              <a:spcAft>
                <a:spcPts val="0"/>
              </a:spcAft>
              <a:buSzPts val="2000"/>
              <a:buChar char="◦"/>
              <a:defRPr sz="2000"/>
            </a:lvl3pPr>
            <a:lvl4pPr indent="-355600" lvl="3" marL="1828800" algn="l">
              <a:lnSpc>
                <a:spcPct val="90000"/>
              </a:lnSpc>
              <a:spcBef>
                <a:spcPts val="400"/>
              </a:spcBef>
              <a:spcAft>
                <a:spcPts val="0"/>
              </a:spcAft>
              <a:buSzPts val="2000"/>
              <a:buChar char="◦"/>
              <a:defRPr sz="2000"/>
            </a:lvl4pPr>
            <a:lvl5pPr indent="-355600" lvl="4" marL="2286000" algn="l">
              <a:lnSpc>
                <a:spcPct val="90000"/>
              </a:lnSpc>
              <a:spcBef>
                <a:spcPts val="400"/>
              </a:spcBef>
              <a:spcAft>
                <a:spcPts val="0"/>
              </a:spcAft>
              <a:buSzPts val="2000"/>
              <a:buChar char="◦"/>
              <a:defRPr sz="20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 name="Google Shape;29;p14"/>
          <p:cNvSpPr txBox="1"/>
          <p:nvPr>
            <p:ph type="title"/>
          </p:nvPr>
        </p:nvSpPr>
        <p:spPr>
          <a:xfrm>
            <a:off x="338178" y="516948"/>
            <a:ext cx="9539470" cy="47625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accent3"/>
              </a:buClr>
              <a:buSzPts val="4800"/>
              <a:buFont typeface="Calibri"/>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14"/>
          <p:cNvPicPr preferRelativeResize="0"/>
          <p:nvPr/>
        </p:nvPicPr>
        <p:blipFill rotWithShape="1">
          <a:blip r:embed="rId2">
            <a:alphaModFix/>
          </a:blip>
          <a:srcRect b="0" l="0" r="0" t="0"/>
          <a:stretch/>
        </p:blipFill>
        <p:spPr>
          <a:xfrm>
            <a:off x="9513204" y="351010"/>
            <a:ext cx="2350804" cy="6421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 name="Shape 33"/>
        <p:cNvGrpSpPr/>
        <p:nvPr/>
      </p:nvGrpSpPr>
      <p:grpSpPr>
        <a:xfrm>
          <a:off x="0" y="0"/>
          <a:ext cx="0" cy="0"/>
          <a:chOff x="0" y="0"/>
          <a:chExt cx="0" cy="0"/>
        </a:xfrm>
      </p:grpSpPr>
      <p:sp>
        <p:nvSpPr>
          <p:cNvPr id="34" name="Google Shape;34;p1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38" name="Google Shape;38;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1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8" name="Shape 48"/>
        <p:cNvGrpSpPr/>
        <p:nvPr/>
      </p:nvGrpSpPr>
      <p:grpSpPr>
        <a:xfrm>
          <a:off x="0" y="0"/>
          <a:ext cx="0" cy="0"/>
          <a:chOff x="0" y="0"/>
          <a:chExt cx="0" cy="0"/>
        </a:xfrm>
      </p:grpSpPr>
      <p:sp>
        <p:nvSpPr>
          <p:cNvPr id="49" name="Google Shape;49;p1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3" name="Google Shape;53;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1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8"/>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18"/>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9"/>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7" name="Google Shape;67;p19"/>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19"/>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9" name="Google Shape;69;p19"/>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8" name="Shape 78"/>
        <p:cNvGrpSpPr/>
        <p:nvPr/>
      </p:nvGrpSpPr>
      <p:grpSpPr>
        <a:xfrm>
          <a:off x="0" y="0"/>
          <a:ext cx="0" cy="0"/>
          <a:chOff x="0" y="0"/>
          <a:chExt cx="0" cy="0"/>
        </a:xfrm>
      </p:grpSpPr>
      <p:sp>
        <p:nvSpPr>
          <p:cNvPr id="79" name="Google Shape;79;p2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2"/>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2"/>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8" name="Google Shape;18;p12"/>
          <p:cNvSpPr/>
          <p:nvPr/>
        </p:nvSpPr>
        <p:spPr>
          <a:xfrm>
            <a:off x="-2" y="6453187"/>
            <a:ext cx="12192002" cy="4048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000" u="none" cap="none" strike="noStrike">
              <a:solidFill>
                <a:srgbClr val="939393"/>
              </a:solidFill>
              <a:latin typeface="Arial"/>
              <a:ea typeface="Arial"/>
              <a:cs typeface="Arial"/>
              <a:sym typeface="Arial"/>
            </a:endParaRPr>
          </a:p>
        </p:txBody>
      </p:sp>
      <p:pic>
        <p:nvPicPr>
          <p:cNvPr id="19" name="Google Shape;19;p12"/>
          <p:cNvPicPr preferRelativeResize="0"/>
          <p:nvPr/>
        </p:nvPicPr>
        <p:blipFill rotWithShape="1">
          <a:blip r:embed="rId1">
            <a:alphaModFix/>
          </a:blip>
          <a:srcRect b="0" l="0" r="0" t="0"/>
          <a:stretch/>
        </p:blipFill>
        <p:spPr>
          <a:xfrm>
            <a:off x="9513204" y="351010"/>
            <a:ext cx="2350804" cy="6421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aeQQ2A4i5jLFv8j9X8Spy2nER7zn6V3O/view" TargetMode="External"/><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51.gif"/><Relationship Id="rId5" Type="http://schemas.openxmlformats.org/officeDocument/2006/relationships/image" Target="../media/image34.png"/><Relationship Id="rId6" Type="http://schemas.openxmlformats.org/officeDocument/2006/relationships/image" Target="../media/image50.png"/><Relationship Id="rId7" Type="http://schemas.openxmlformats.org/officeDocument/2006/relationships/image" Target="../media/image48.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47.png"/><Relationship Id="rId5" Type="http://schemas.openxmlformats.org/officeDocument/2006/relationships/image" Target="../media/image5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5.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Car Speed Control Sensors: Keeping You Informed and In Control ..." id="139" name="Google Shape;139;p1"/>
          <p:cNvPicPr preferRelativeResize="0"/>
          <p:nvPr>
            <p:ph idx="1" type="body"/>
          </p:nvPr>
        </p:nvPicPr>
        <p:blipFill rotWithShape="1">
          <a:blip r:embed="rId3">
            <a:alphaModFix/>
          </a:blip>
          <a:srcRect b="0" l="0" r="0" t="0"/>
          <a:stretch/>
        </p:blipFill>
        <p:spPr>
          <a:xfrm>
            <a:off x="2125050" y="2090124"/>
            <a:ext cx="7941900" cy="3452400"/>
          </a:xfrm>
          <a:prstGeom prst="rect">
            <a:avLst/>
          </a:prstGeom>
          <a:noFill/>
          <a:ln cap="flat" cmpd="sng" w="28575">
            <a:solidFill>
              <a:srgbClr val="000000"/>
            </a:solidFill>
            <a:prstDash val="solid"/>
            <a:round/>
            <a:headEnd len="sm" w="sm" type="none"/>
            <a:tailEnd len="sm" w="sm" type="none"/>
          </a:ln>
        </p:spPr>
      </p:pic>
      <p:sp>
        <p:nvSpPr>
          <p:cNvPr id="140" name="Google Shape;140;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1" name="Google Shape;141;p1"/>
          <p:cNvPicPr preferRelativeResize="0"/>
          <p:nvPr/>
        </p:nvPicPr>
        <p:blipFill rotWithShape="1">
          <a:blip r:embed="rId4">
            <a:alphaModFix/>
          </a:blip>
          <a:srcRect b="0" l="0" r="0" t="0"/>
          <a:stretch/>
        </p:blipFill>
        <p:spPr>
          <a:xfrm>
            <a:off x="141249" y="249474"/>
            <a:ext cx="2563888" cy="923400"/>
          </a:xfrm>
          <a:prstGeom prst="rect">
            <a:avLst/>
          </a:prstGeom>
          <a:noFill/>
          <a:ln>
            <a:noFill/>
          </a:ln>
        </p:spPr>
      </p:pic>
      <p:sp>
        <p:nvSpPr>
          <p:cNvPr id="142" name="Google Shape;142;p1"/>
          <p:cNvSpPr txBox="1"/>
          <p:nvPr/>
        </p:nvSpPr>
        <p:spPr>
          <a:xfrm>
            <a:off x="1222650" y="1065450"/>
            <a:ext cx="9746700" cy="1387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52D43"/>
              </a:buClr>
              <a:buSzPts val="3600"/>
              <a:buFont typeface="Calibri"/>
              <a:buNone/>
            </a:pPr>
            <a:r>
              <a:rPr i="0" lang="en-US" sz="4600" u="none" cap="none" strike="noStrike">
                <a:solidFill>
                  <a:srgbClr val="152D43"/>
                </a:solidFill>
                <a:latin typeface="Anton"/>
                <a:ea typeface="Anton"/>
                <a:cs typeface="Anton"/>
                <a:sym typeface="Anton"/>
              </a:rPr>
              <a:t>Signals &amp; Systems for Automated Driving</a:t>
            </a:r>
            <a:endParaRPr i="0" sz="4600" u="none" cap="none" strike="noStrike">
              <a:solidFill>
                <a:srgbClr val="152D43"/>
              </a:solidFill>
              <a:latin typeface="Anton"/>
              <a:ea typeface="Anton"/>
              <a:cs typeface="Anton"/>
              <a:sym typeface="Anton"/>
            </a:endParaRPr>
          </a:p>
        </p:txBody>
      </p:sp>
      <p:sp>
        <p:nvSpPr>
          <p:cNvPr id="143" name="Google Shape;143;p1"/>
          <p:cNvSpPr/>
          <p:nvPr/>
        </p:nvSpPr>
        <p:spPr>
          <a:xfrm>
            <a:off x="9900450" y="5713675"/>
            <a:ext cx="27618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800">
                <a:solidFill>
                  <a:schemeClr val="dk1"/>
                </a:solidFill>
              </a:rPr>
              <a:t>Aditya Kumar</a:t>
            </a:r>
            <a:endParaRPr sz="1800">
              <a:solidFill>
                <a:schemeClr val="dk1"/>
              </a:solidFill>
            </a:endParaRPr>
          </a:p>
          <a:p>
            <a:pPr indent="0" lvl="0" marL="0" marR="0" rtl="0" algn="ctr">
              <a:lnSpc>
                <a:spcPct val="100000"/>
              </a:lnSpc>
              <a:spcBef>
                <a:spcPts val="0"/>
              </a:spcBef>
              <a:spcAft>
                <a:spcPts val="0"/>
              </a:spcAft>
              <a:buNone/>
            </a:pPr>
            <a:r>
              <a:rPr lang="en-US" sz="1800">
                <a:solidFill>
                  <a:schemeClr val="dk1"/>
                </a:solidFill>
              </a:rPr>
              <a:t>Igor Risteski</a:t>
            </a:r>
            <a:endParaRPr sz="1800">
              <a:solidFill>
                <a:schemeClr val="dk1"/>
              </a:solidFill>
            </a:endParaRPr>
          </a:p>
          <a:p>
            <a:pPr indent="0" lvl="0" marL="0" rtl="0" algn="ctr">
              <a:spcBef>
                <a:spcPts val="0"/>
              </a:spcBef>
              <a:spcAft>
                <a:spcPts val="0"/>
              </a:spcAft>
              <a:buClr>
                <a:schemeClr val="dk1"/>
              </a:buClr>
              <a:buFont typeface="Arial"/>
              <a:buNone/>
            </a:pPr>
            <a:r>
              <a:rPr lang="en-US" sz="1800">
                <a:solidFill>
                  <a:schemeClr val="dk1"/>
                </a:solidFill>
              </a:rPr>
              <a:t>Md. Abul Khair</a:t>
            </a:r>
            <a:endParaRPr sz="1800">
              <a:solidFill>
                <a:schemeClr val="dk1"/>
              </a:solidFill>
            </a:endParaRPr>
          </a:p>
        </p:txBody>
      </p:sp>
      <p:sp>
        <p:nvSpPr>
          <p:cNvPr id="144" name="Google Shape;144;p1"/>
          <p:cNvSpPr txBox="1"/>
          <p:nvPr/>
        </p:nvSpPr>
        <p:spPr>
          <a:xfrm>
            <a:off x="3255000" y="5428375"/>
            <a:ext cx="56820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F3F3F"/>
                </a:solidFill>
                <a:latin typeface="Anton"/>
                <a:ea typeface="Anton"/>
                <a:cs typeface="Anton"/>
                <a:sym typeface="Anton"/>
              </a:rPr>
              <a:t>Semester Project </a:t>
            </a:r>
            <a:endParaRPr sz="2400">
              <a:solidFill>
                <a:srgbClr val="3F3F3F"/>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277" name="Google Shape;277;p8"/>
          <p:cNvSpPr txBox="1"/>
          <p:nvPr>
            <p:ph idx="12" type="sldNum"/>
          </p:nvPr>
        </p:nvSpPr>
        <p:spPr>
          <a:xfrm>
            <a:off x="9123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78" name="Google Shape;278;p8"/>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b="0" lang="en-US" sz="2800" cap="none">
                <a:solidFill>
                  <a:srgbClr val="152D43"/>
                </a:solidFill>
                <a:latin typeface="Calibri"/>
                <a:ea typeface="Calibri"/>
                <a:cs typeface="Calibri"/>
                <a:sym typeface="Calibri"/>
              </a:rPr>
              <a:t>Implementing ADAS Function: ACC </a:t>
            </a:r>
            <a:r>
              <a:rPr lang="en-US" sz="2800">
                <a:solidFill>
                  <a:srgbClr val="152D43"/>
                </a:solidFill>
                <a:latin typeface="Calibri"/>
                <a:ea typeface="Calibri"/>
                <a:cs typeface="Calibri"/>
                <a:sym typeface="Calibri"/>
              </a:rPr>
              <a:t>and CAS</a:t>
            </a:r>
            <a:endParaRPr/>
          </a:p>
        </p:txBody>
      </p:sp>
      <p:pic>
        <p:nvPicPr>
          <p:cNvPr id="279" name="Google Shape;279;p8"/>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sp>
        <p:nvSpPr>
          <p:cNvPr id="280" name="Google Shape;280;p8"/>
          <p:cNvSpPr/>
          <p:nvPr/>
        </p:nvSpPr>
        <p:spPr>
          <a:xfrm>
            <a:off x="435825" y="1353100"/>
            <a:ext cx="3857400" cy="203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While choosing which ADAS function to implement, we agreed that the simplest one would either be Lane Keeping, or Adaptive Cruise Control. We chose the ACC function combined with CAS. To implement this, we used the following scenario.</a:t>
            </a:r>
            <a:endParaRPr/>
          </a:p>
        </p:txBody>
      </p:sp>
      <p:pic>
        <p:nvPicPr>
          <p:cNvPr id="281" name="Google Shape;281;p8"/>
          <p:cNvPicPr preferRelativeResize="0"/>
          <p:nvPr/>
        </p:nvPicPr>
        <p:blipFill rotWithShape="1">
          <a:blip r:embed="rId4">
            <a:alphaModFix/>
          </a:blip>
          <a:srcRect b="0" l="0" r="0" t="0"/>
          <a:stretch/>
        </p:blipFill>
        <p:spPr>
          <a:xfrm>
            <a:off x="5394250" y="992700"/>
            <a:ext cx="6305050" cy="5292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14c1ea8b74_0_0"/>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
        <p:nvSpPr>
          <p:cNvPr id="288" name="Google Shape;288;g314c1ea8b74_0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9" name="Google Shape;289;g314c1ea8b74_0_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pic>
        <p:nvPicPr>
          <p:cNvPr id="290" name="Google Shape;290;g314c1ea8b74_0_0" title="2024-11-14 13-20-44.mkv">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14c1ea8b74_0_5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296" name="Google Shape;296;g314c1ea8b74_0_50"/>
          <p:cNvSpPr txBox="1"/>
          <p:nvPr>
            <p:ph idx="12" type="sldNum"/>
          </p:nvPr>
        </p:nvSpPr>
        <p:spPr>
          <a:xfrm>
            <a:off x="95119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97" name="Google Shape;297;g314c1ea8b74_0_50"/>
          <p:cNvSpPr txBox="1"/>
          <p:nvPr/>
        </p:nvSpPr>
        <p:spPr>
          <a:xfrm>
            <a:off x="195940" y="204787"/>
            <a:ext cx="9554100" cy="4764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b="0" lang="en-US" sz="2800" cap="none">
                <a:solidFill>
                  <a:srgbClr val="152D43"/>
                </a:solidFill>
                <a:latin typeface="Calibri"/>
                <a:ea typeface="Calibri"/>
                <a:cs typeface="Calibri"/>
                <a:sym typeface="Calibri"/>
              </a:rPr>
              <a:t>Implementing ADAS Function: ACC </a:t>
            </a:r>
            <a:r>
              <a:rPr lang="en-US" sz="2800">
                <a:solidFill>
                  <a:srgbClr val="152D43"/>
                </a:solidFill>
                <a:latin typeface="Calibri"/>
                <a:ea typeface="Calibri"/>
                <a:cs typeface="Calibri"/>
                <a:sym typeface="Calibri"/>
              </a:rPr>
              <a:t>and CAS</a:t>
            </a:r>
            <a:endParaRPr/>
          </a:p>
        </p:txBody>
      </p:sp>
      <p:pic>
        <p:nvPicPr>
          <p:cNvPr id="298" name="Google Shape;298;g314c1ea8b74_0_50"/>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sp>
        <p:nvSpPr>
          <p:cNvPr id="299" name="Google Shape;299;g314c1ea8b74_0_50"/>
          <p:cNvSpPr/>
          <p:nvPr/>
        </p:nvSpPr>
        <p:spPr>
          <a:xfrm>
            <a:off x="4203900" y="6020250"/>
            <a:ext cx="37842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figure shows the </a:t>
            </a:r>
            <a:r>
              <a:rPr lang="en-US">
                <a:solidFill>
                  <a:schemeClr val="dk1"/>
                </a:solidFill>
                <a:latin typeface="Calibri"/>
                <a:ea typeface="Calibri"/>
                <a:cs typeface="Calibri"/>
                <a:sym typeface="Calibri"/>
              </a:rPr>
              <a:t>velocity changes over time for raw data</a:t>
            </a:r>
            <a:endParaRPr/>
          </a:p>
        </p:txBody>
      </p:sp>
      <p:pic>
        <p:nvPicPr>
          <p:cNvPr id="300" name="Google Shape;300;g314c1ea8b74_0_50"/>
          <p:cNvPicPr preferRelativeResize="0"/>
          <p:nvPr/>
        </p:nvPicPr>
        <p:blipFill>
          <a:blip r:embed="rId4">
            <a:alphaModFix/>
          </a:blip>
          <a:stretch>
            <a:fillRect/>
          </a:stretch>
        </p:blipFill>
        <p:spPr>
          <a:xfrm>
            <a:off x="1944675" y="1006900"/>
            <a:ext cx="8674274" cy="438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14c1ea8b74_0_1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1"/>
                </a:solidFill>
              </a:rPr>
              <a:t>‹#›</a:t>
            </a:fld>
            <a:endParaRPr>
              <a:solidFill>
                <a:schemeClr val="dk1"/>
              </a:solidFill>
            </a:endParaRPr>
          </a:p>
        </p:txBody>
      </p:sp>
      <p:pic>
        <p:nvPicPr>
          <p:cNvPr id="307" name="Google Shape;307;g314c1ea8b74_0_18"/>
          <p:cNvPicPr preferRelativeResize="0"/>
          <p:nvPr/>
        </p:nvPicPr>
        <p:blipFill>
          <a:blip r:embed="rId3">
            <a:alphaModFix/>
          </a:blip>
          <a:stretch>
            <a:fillRect/>
          </a:stretch>
        </p:blipFill>
        <p:spPr>
          <a:xfrm>
            <a:off x="87613" y="234850"/>
            <a:ext cx="5858625" cy="5157599"/>
          </a:xfrm>
          <a:prstGeom prst="rect">
            <a:avLst/>
          </a:prstGeom>
          <a:noFill/>
          <a:ln>
            <a:noFill/>
          </a:ln>
        </p:spPr>
      </p:pic>
      <p:sp>
        <p:nvSpPr>
          <p:cNvPr id="308" name="Google Shape;308;g314c1ea8b74_0_18"/>
          <p:cNvSpPr txBox="1"/>
          <p:nvPr/>
        </p:nvSpPr>
        <p:spPr>
          <a:xfrm>
            <a:off x="315725" y="5768275"/>
            <a:ext cx="54024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3F3F3F"/>
                </a:solidFill>
                <a:latin typeface="Calibri"/>
                <a:ea typeface="Calibri"/>
                <a:cs typeface="Calibri"/>
                <a:sym typeface="Calibri"/>
              </a:rPr>
              <a:t>Before Filtering and Fusion</a:t>
            </a:r>
            <a:endParaRPr sz="2000">
              <a:solidFill>
                <a:srgbClr val="3F3F3F"/>
              </a:solidFill>
              <a:latin typeface="Calibri"/>
              <a:ea typeface="Calibri"/>
              <a:cs typeface="Calibri"/>
              <a:sym typeface="Calibri"/>
            </a:endParaRPr>
          </a:p>
        </p:txBody>
      </p:sp>
      <p:pic>
        <p:nvPicPr>
          <p:cNvPr id="309" name="Google Shape;309;g314c1ea8b74_0_18"/>
          <p:cNvPicPr preferRelativeResize="0"/>
          <p:nvPr/>
        </p:nvPicPr>
        <p:blipFill>
          <a:blip r:embed="rId4">
            <a:alphaModFix/>
          </a:blip>
          <a:stretch>
            <a:fillRect/>
          </a:stretch>
        </p:blipFill>
        <p:spPr>
          <a:xfrm>
            <a:off x="6178900" y="234850"/>
            <a:ext cx="6013101" cy="5157599"/>
          </a:xfrm>
          <a:prstGeom prst="rect">
            <a:avLst/>
          </a:prstGeom>
          <a:noFill/>
          <a:ln>
            <a:noFill/>
          </a:ln>
        </p:spPr>
      </p:pic>
      <p:sp>
        <p:nvSpPr>
          <p:cNvPr id="310" name="Google Shape;310;g314c1ea8b74_0_18"/>
          <p:cNvSpPr txBox="1"/>
          <p:nvPr/>
        </p:nvSpPr>
        <p:spPr>
          <a:xfrm>
            <a:off x="7236925" y="5768275"/>
            <a:ext cx="36951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3F3F3F"/>
                </a:solidFill>
                <a:latin typeface="Calibri"/>
                <a:ea typeface="Calibri"/>
                <a:cs typeface="Calibri"/>
                <a:sym typeface="Calibri"/>
              </a:rPr>
              <a:t>After Filtering and Fusion</a:t>
            </a:r>
            <a:endParaRPr sz="20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14c1ea8b74_0_2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1"/>
                </a:solidFill>
              </a:rPr>
              <a:t>‹#›</a:t>
            </a:fld>
            <a:endParaRPr>
              <a:solidFill>
                <a:schemeClr val="dk1"/>
              </a:solidFill>
            </a:endParaRPr>
          </a:p>
        </p:txBody>
      </p:sp>
      <p:pic>
        <p:nvPicPr>
          <p:cNvPr id="317" name="Google Shape;317;g314c1ea8b74_0_29"/>
          <p:cNvPicPr preferRelativeResize="0"/>
          <p:nvPr/>
        </p:nvPicPr>
        <p:blipFill>
          <a:blip r:embed="rId3">
            <a:alphaModFix/>
          </a:blip>
          <a:stretch>
            <a:fillRect/>
          </a:stretch>
        </p:blipFill>
        <p:spPr>
          <a:xfrm>
            <a:off x="6262475" y="237775"/>
            <a:ext cx="5505555" cy="5107700"/>
          </a:xfrm>
          <a:prstGeom prst="rect">
            <a:avLst/>
          </a:prstGeom>
          <a:noFill/>
          <a:ln>
            <a:noFill/>
          </a:ln>
        </p:spPr>
      </p:pic>
      <p:pic>
        <p:nvPicPr>
          <p:cNvPr id="318" name="Google Shape;318;g314c1ea8b74_0_29"/>
          <p:cNvPicPr preferRelativeResize="0"/>
          <p:nvPr/>
        </p:nvPicPr>
        <p:blipFill>
          <a:blip r:embed="rId4">
            <a:alphaModFix/>
          </a:blip>
          <a:stretch>
            <a:fillRect/>
          </a:stretch>
        </p:blipFill>
        <p:spPr>
          <a:xfrm>
            <a:off x="230700" y="341050"/>
            <a:ext cx="5616876" cy="5004419"/>
          </a:xfrm>
          <a:prstGeom prst="rect">
            <a:avLst/>
          </a:prstGeom>
          <a:noFill/>
          <a:ln>
            <a:noFill/>
          </a:ln>
        </p:spPr>
      </p:pic>
      <p:sp>
        <p:nvSpPr>
          <p:cNvPr id="319" name="Google Shape;319;g314c1ea8b74_0_29"/>
          <p:cNvSpPr txBox="1"/>
          <p:nvPr/>
        </p:nvSpPr>
        <p:spPr>
          <a:xfrm>
            <a:off x="253650" y="5627325"/>
            <a:ext cx="5616900" cy="9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3F3F3F"/>
                </a:solidFill>
                <a:latin typeface="Calibri"/>
                <a:ea typeface="Calibri"/>
                <a:cs typeface="Calibri"/>
                <a:sym typeface="Calibri"/>
              </a:rPr>
              <a:t>Static Weighted Average Fusion</a:t>
            </a:r>
            <a:endParaRPr sz="2000">
              <a:solidFill>
                <a:srgbClr val="3F3F3F"/>
              </a:solidFill>
              <a:latin typeface="Calibri"/>
              <a:ea typeface="Calibri"/>
              <a:cs typeface="Calibri"/>
              <a:sym typeface="Calibri"/>
            </a:endParaRPr>
          </a:p>
        </p:txBody>
      </p:sp>
      <p:sp>
        <p:nvSpPr>
          <p:cNvPr id="320" name="Google Shape;320;g314c1ea8b74_0_29"/>
          <p:cNvSpPr txBox="1"/>
          <p:nvPr/>
        </p:nvSpPr>
        <p:spPr>
          <a:xfrm>
            <a:off x="6407075" y="5596000"/>
            <a:ext cx="5433300" cy="10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3F3F3F"/>
                </a:solidFill>
                <a:latin typeface="Calibri"/>
                <a:ea typeface="Calibri"/>
                <a:cs typeface="Calibri"/>
                <a:sym typeface="Calibri"/>
              </a:rPr>
              <a:t>Adaptive Weighted Average Fusion</a:t>
            </a:r>
            <a:endParaRPr sz="20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9"/>
          <p:cNvPicPr preferRelativeResize="0"/>
          <p:nvPr/>
        </p:nvPicPr>
        <p:blipFill rotWithShape="1">
          <a:blip r:embed="rId3">
            <a:alphaModFix/>
          </a:blip>
          <a:srcRect b="0" l="0" r="0" t="0"/>
          <a:stretch/>
        </p:blipFill>
        <p:spPr>
          <a:xfrm>
            <a:off x="206661" y="1486332"/>
            <a:ext cx="4458812" cy="4340299"/>
          </a:xfrm>
          <a:prstGeom prst="rect">
            <a:avLst/>
          </a:prstGeom>
          <a:noFill/>
          <a:ln>
            <a:noFill/>
          </a:ln>
        </p:spPr>
      </p:pic>
      <p:pic>
        <p:nvPicPr>
          <p:cNvPr id="326" name="Google Shape;326;p9"/>
          <p:cNvPicPr preferRelativeResize="0"/>
          <p:nvPr/>
        </p:nvPicPr>
        <p:blipFill rotWithShape="1">
          <a:blip r:embed="rId4">
            <a:alphaModFix/>
          </a:blip>
          <a:srcRect b="0" l="0" r="0" t="0"/>
          <a:stretch/>
        </p:blipFill>
        <p:spPr>
          <a:xfrm>
            <a:off x="206661" y="1488467"/>
            <a:ext cx="4458813" cy="4340301"/>
          </a:xfrm>
          <a:prstGeom prst="rect">
            <a:avLst/>
          </a:prstGeom>
          <a:noFill/>
          <a:ln>
            <a:noFill/>
          </a:ln>
        </p:spPr>
      </p:pic>
      <p:pic>
        <p:nvPicPr>
          <p:cNvPr id="327" name="Google Shape;327;p9"/>
          <p:cNvPicPr preferRelativeResize="0"/>
          <p:nvPr/>
        </p:nvPicPr>
        <p:blipFill rotWithShape="1">
          <a:blip r:embed="rId5">
            <a:alphaModFix/>
          </a:blip>
          <a:srcRect b="0" l="0" r="0" t="0"/>
          <a:stretch/>
        </p:blipFill>
        <p:spPr>
          <a:xfrm>
            <a:off x="206661" y="1486332"/>
            <a:ext cx="4458812" cy="4348043"/>
          </a:xfrm>
          <a:prstGeom prst="rect">
            <a:avLst/>
          </a:prstGeom>
          <a:noFill/>
          <a:ln>
            <a:noFill/>
          </a:ln>
        </p:spPr>
      </p:pic>
      <p:pic>
        <p:nvPicPr>
          <p:cNvPr id="328" name="Google Shape;328;p9"/>
          <p:cNvPicPr preferRelativeResize="0"/>
          <p:nvPr/>
        </p:nvPicPr>
        <p:blipFill rotWithShape="1">
          <a:blip r:embed="rId6">
            <a:alphaModFix/>
          </a:blip>
          <a:srcRect b="0" l="0" r="0" t="0"/>
          <a:stretch/>
        </p:blipFill>
        <p:spPr>
          <a:xfrm>
            <a:off x="206661" y="1480725"/>
            <a:ext cx="4458812" cy="4345908"/>
          </a:xfrm>
          <a:prstGeom prst="rect">
            <a:avLst/>
          </a:prstGeom>
          <a:noFill/>
          <a:ln>
            <a:noFill/>
          </a:ln>
        </p:spPr>
      </p:pic>
      <p:pic>
        <p:nvPicPr>
          <p:cNvPr id="329" name="Google Shape;329;p9"/>
          <p:cNvPicPr preferRelativeResize="0"/>
          <p:nvPr/>
        </p:nvPicPr>
        <p:blipFill rotWithShape="1">
          <a:blip r:embed="rId7">
            <a:alphaModFix/>
          </a:blip>
          <a:srcRect b="0" l="0" r="0" t="0"/>
          <a:stretch/>
        </p:blipFill>
        <p:spPr>
          <a:xfrm>
            <a:off x="195950" y="1480725"/>
            <a:ext cx="4469524" cy="4345906"/>
          </a:xfrm>
          <a:prstGeom prst="rect">
            <a:avLst/>
          </a:prstGeom>
          <a:noFill/>
          <a:ln>
            <a:noFill/>
          </a:ln>
        </p:spPr>
      </p:pic>
      <p:sp>
        <p:nvSpPr>
          <p:cNvPr id="330" name="Google Shape;330;p9"/>
          <p:cNvSpPr txBox="1"/>
          <p:nvPr>
            <p:ph idx="12" type="sldNum"/>
          </p:nvPr>
        </p:nvSpPr>
        <p:spPr>
          <a:xfrm>
            <a:off x="9444383" y="642583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31" name="Google Shape;331;p9"/>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t/>
            </a:r>
            <a:endParaRPr/>
          </a:p>
        </p:txBody>
      </p:sp>
      <p:pic>
        <p:nvPicPr>
          <p:cNvPr id="332" name="Google Shape;332;p9"/>
          <p:cNvPicPr preferRelativeResize="0"/>
          <p:nvPr/>
        </p:nvPicPr>
        <p:blipFill rotWithShape="1">
          <a:blip r:embed="rId8">
            <a:alphaModFix/>
          </a:blip>
          <a:srcRect b="0" l="0" r="0" t="0"/>
          <a:stretch/>
        </p:blipFill>
        <p:spPr>
          <a:xfrm>
            <a:off x="10896600" y="6463042"/>
            <a:ext cx="1295400" cy="365602"/>
          </a:xfrm>
          <a:prstGeom prst="rect">
            <a:avLst/>
          </a:prstGeom>
          <a:noFill/>
          <a:ln>
            <a:noFill/>
          </a:ln>
        </p:spPr>
      </p:pic>
      <p:pic>
        <p:nvPicPr>
          <p:cNvPr id="333" name="Google Shape;333;p9"/>
          <p:cNvPicPr preferRelativeResize="0"/>
          <p:nvPr/>
        </p:nvPicPr>
        <p:blipFill rotWithShape="1">
          <a:blip r:embed="rId9">
            <a:alphaModFix/>
          </a:blip>
          <a:srcRect b="0" l="4610" r="6207" t="0"/>
          <a:stretch/>
        </p:blipFill>
        <p:spPr>
          <a:xfrm>
            <a:off x="4901950" y="1393563"/>
            <a:ext cx="6891776" cy="4353675"/>
          </a:xfrm>
          <a:prstGeom prst="rect">
            <a:avLst/>
          </a:prstGeom>
          <a:noFill/>
          <a:ln>
            <a:noFill/>
          </a:ln>
        </p:spPr>
      </p:pic>
      <p:sp>
        <p:nvSpPr>
          <p:cNvPr id="334" name="Google Shape;334;p9"/>
          <p:cNvSpPr txBox="1"/>
          <p:nvPr/>
        </p:nvSpPr>
        <p:spPr>
          <a:xfrm>
            <a:off x="1320528" y="2385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4bb12c546_0_4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40" name="Google Shape;340;g314bb12c546_0_46"/>
          <p:cNvSpPr txBox="1"/>
          <p:nvPr>
            <p:ph idx="12" type="sldNum"/>
          </p:nvPr>
        </p:nvSpPr>
        <p:spPr>
          <a:xfrm>
            <a:off x="9449033"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41" name="Google Shape;341;g314bb12c546_0_46"/>
          <p:cNvSpPr txBox="1"/>
          <p:nvPr/>
        </p:nvSpPr>
        <p:spPr>
          <a:xfrm>
            <a:off x="1320528" y="2385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pic>
        <p:nvPicPr>
          <p:cNvPr id="342" name="Google Shape;342;g314bb12c546_0_46"/>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343" name="Google Shape;343;g314bb12c546_0_46"/>
          <p:cNvPicPr preferRelativeResize="0"/>
          <p:nvPr/>
        </p:nvPicPr>
        <p:blipFill>
          <a:blip r:embed="rId4">
            <a:alphaModFix/>
          </a:blip>
          <a:stretch>
            <a:fillRect/>
          </a:stretch>
        </p:blipFill>
        <p:spPr>
          <a:xfrm>
            <a:off x="1431075" y="867387"/>
            <a:ext cx="9329856" cy="54399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14bb12c546_0_5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49" name="Google Shape;349;g314bb12c546_0_55"/>
          <p:cNvSpPr txBox="1"/>
          <p:nvPr>
            <p:ph idx="12" type="sldNum"/>
          </p:nvPr>
        </p:nvSpPr>
        <p:spPr>
          <a:xfrm>
            <a:off x="9427483" y="64630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50" name="Google Shape;350;g314bb12c546_0_55"/>
          <p:cNvSpPr txBox="1"/>
          <p:nvPr/>
        </p:nvSpPr>
        <p:spPr>
          <a:xfrm>
            <a:off x="1320528" y="2385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pic>
        <p:nvPicPr>
          <p:cNvPr id="351" name="Google Shape;351;g314bb12c546_0_55"/>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352" name="Google Shape;352;g314bb12c546_0_55"/>
          <p:cNvPicPr preferRelativeResize="0"/>
          <p:nvPr/>
        </p:nvPicPr>
        <p:blipFill>
          <a:blip r:embed="rId4">
            <a:alphaModFix/>
          </a:blip>
          <a:stretch>
            <a:fillRect/>
          </a:stretch>
        </p:blipFill>
        <p:spPr>
          <a:xfrm>
            <a:off x="1260038" y="869024"/>
            <a:ext cx="9675084" cy="54399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14bb12c546_0_6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58" name="Google Shape;358;g314bb12c546_0_64"/>
          <p:cNvSpPr txBox="1"/>
          <p:nvPr>
            <p:ph idx="12" type="sldNum"/>
          </p:nvPr>
        </p:nvSpPr>
        <p:spPr>
          <a:xfrm>
            <a:off x="9343033"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59" name="Google Shape;359;g314bb12c546_0_64"/>
          <p:cNvSpPr txBox="1"/>
          <p:nvPr/>
        </p:nvSpPr>
        <p:spPr>
          <a:xfrm>
            <a:off x="1320528" y="2385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pic>
        <p:nvPicPr>
          <p:cNvPr id="360" name="Google Shape;360;g314bb12c546_0_64"/>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361" name="Google Shape;361;g314bb12c546_0_64"/>
          <p:cNvPicPr preferRelativeResize="0"/>
          <p:nvPr/>
        </p:nvPicPr>
        <p:blipFill>
          <a:blip r:embed="rId4">
            <a:alphaModFix/>
          </a:blip>
          <a:stretch>
            <a:fillRect/>
          </a:stretch>
        </p:blipFill>
        <p:spPr>
          <a:xfrm>
            <a:off x="1160900" y="867374"/>
            <a:ext cx="9870211" cy="5439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14bb12c546_0_7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67" name="Google Shape;367;g314bb12c546_0_73"/>
          <p:cNvSpPr txBox="1"/>
          <p:nvPr>
            <p:ph idx="12" type="sldNum"/>
          </p:nvPr>
        </p:nvSpPr>
        <p:spPr>
          <a:xfrm>
            <a:off x="9444383"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68" name="Google Shape;368;g314bb12c546_0_73"/>
          <p:cNvSpPr txBox="1"/>
          <p:nvPr/>
        </p:nvSpPr>
        <p:spPr>
          <a:xfrm>
            <a:off x="1320528" y="2385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pic>
        <p:nvPicPr>
          <p:cNvPr id="369" name="Google Shape;369;g314bb12c546_0_73"/>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370" name="Google Shape;370;g314bb12c546_0_73"/>
          <p:cNvPicPr preferRelativeResize="0"/>
          <p:nvPr/>
        </p:nvPicPr>
        <p:blipFill>
          <a:blip r:embed="rId4">
            <a:alphaModFix/>
          </a:blip>
          <a:stretch>
            <a:fillRect/>
          </a:stretch>
        </p:blipFill>
        <p:spPr>
          <a:xfrm>
            <a:off x="826563" y="867387"/>
            <a:ext cx="10744733" cy="5439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sp>
        <p:nvSpPr>
          <p:cNvPr id="150" name="Google Shape;150;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151" name="Google Shape;151;p2"/>
          <p:cNvSpPr txBox="1"/>
          <p:nvPr>
            <p:ph type="title"/>
          </p:nvPr>
        </p:nvSpPr>
        <p:spPr>
          <a:xfrm>
            <a:off x="338178" y="516948"/>
            <a:ext cx="9539400" cy="476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Outline</a:t>
            </a:r>
            <a:endParaRPr/>
          </a:p>
        </p:txBody>
      </p:sp>
      <p:grpSp>
        <p:nvGrpSpPr>
          <p:cNvPr id="152" name="Google Shape;152;p2"/>
          <p:cNvGrpSpPr/>
          <p:nvPr/>
        </p:nvGrpSpPr>
        <p:grpSpPr>
          <a:xfrm>
            <a:off x="474090" y="1283479"/>
            <a:ext cx="11387710" cy="4755995"/>
            <a:chOff x="0" y="780"/>
            <a:chExt cx="11387710" cy="4755995"/>
          </a:xfrm>
        </p:grpSpPr>
        <p:sp>
          <p:nvSpPr>
            <p:cNvPr id="153" name="Google Shape;153;p2"/>
            <p:cNvSpPr/>
            <p:nvPr/>
          </p:nvSpPr>
          <p:spPr>
            <a:xfrm rot="5400000">
              <a:off x="-156804" y="157584"/>
              <a:ext cx="1045361" cy="731753"/>
            </a:xfrm>
            <a:prstGeom prst="chevron">
              <a:avLst>
                <a:gd fmla="val 50000" name="adj"/>
              </a:avLst>
            </a:prstGeom>
            <a:solidFill>
              <a:schemeClr val="accent3"/>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txBox="1"/>
            <p:nvPr/>
          </p:nvSpPr>
          <p:spPr>
            <a:xfrm>
              <a:off x="1" y="366657"/>
              <a:ext cx="731753" cy="313608"/>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400"/>
                <a:buFont typeface="Calibri"/>
                <a:buNone/>
              </a:pPr>
              <a:r>
                <a:t/>
              </a:r>
              <a:endParaRPr b="0" sz="1400">
                <a:solidFill>
                  <a:schemeClr val="lt1"/>
                </a:solidFill>
                <a:latin typeface="Calibri"/>
                <a:ea typeface="Calibri"/>
                <a:cs typeface="Calibri"/>
                <a:sym typeface="Calibri"/>
              </a:endParaRPr>
            </a:p>
          </p:txBody>
        </p:sp>
        <p:sp>
          <p:nvSpPr>
            <p:cNvPr id="155" name="Google Shape;155;p2"/>
            <p:cNvSpPr/>
            <p:nvPr/>
          </p:nvSpPr>
          <p:spPr>
            <a:xfrm rot="5400000">
              <a:off x="5719989" y="-4987455"/>
              <a:ext cx="679485" cy="10655956"/>
            </a:xfrm>
            <a:prstGeom prst="round2SameRect">
              <a:avLst>
                <a:gd fmla="val 16667" name="adj1"/>
                <a:gd fmla="val 0" name="adj2"/>
              </a:avLst>
            </a:prstGeom>
            <a:solidFill>
              <a:schemeClr val="lt1">
                <a:alpha val="89803"/>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txBox="1"/>
            <p:nvPr/>
          </p:nvSpPr>
          <p:spPr>
            <a:xfrm>
              <a:off x="731754" y="33950"/>
              <a:ext cx="10622786" cy="613145"/>
            </a:xfrm>
            <a:prstGeom prst="rect">
              <a:avLst/>
            </a:prstGeom>
            <a:noFill/>
            <a:ln>
              <a:noFill/>
            </a:ln>
          </p:spPr>
          <p:txBody>
            <a:bodyPr anchorCtr="0" anchor="ctr" bIns="11425" lIns="128000" spcFirstLastPara="1" rIns="11425" wrap="square" tIns="1142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ype of sensors and associated noise</a:t>
              </a:r>
              <a:endParaRPr b="0" i="0" sz="1800" u="none" cap="none" strike="noStrike">
                <a:solidFill>
                  <a:schemeClr val="dk1"/>
                </a:solidFill>
                <a:latin typeface="Calibri"/>
                <a:ea typeface="Calibri"/>
                <a:cs typeface="Calibri"/>
                <a:sym typeface="Calibri"/>
              </a:endParaRPr>
            </a:p>
          </p:txBody>
        </p:sp>
        <p:sp>
          <p:nvSpPr>
            <p:cNvPr id="157" name="Google Shape;157;p2"/>
            <p:cNvSpPr/>
            <p:nvPr/>
          </p:nvSpPr>
          <p:spPr>
            <a:xfrm rot="5400000">
              <a:off x="-156804" y="1085243"/>
              <a:ext cx="1045361" cy="731753"/>
            </a:xfrm>
            <a:prstGeom prst="chevron">
              <a:avLst>
                <a:gd fmla="val 50000" name="adj"/>
              </a:avLst>
            </a:prstGeom>
            <a:solidFill>
              <a:schemeClr val="accent3"/>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txBox="1"/>
            <p:nvPr/>
          </p:nvSpPr>
          <p:spPr>
            <a:xfrm>
              <a:off x="1" y="1294316"/>
              <a:ext cx="731753" cy="313608"/>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400"/>
                <a:buFont typeface="Calibri"/>
                <a:buNone/>
              </a:pPr>
              <a:r>
                <a:t/>
              </a:r>
              <a:endParaRPr b="0" sz="1400">
                <a:solidFill>
                  <a:schemeClr val="lt1"/>
                </a:solidFill>
                <a:latin typeface="Calibri"/>
                <a:ea typeface="Calibri"/>
                <a:cs typeface="Calibri"/>
                <a:sym typeface="Calibri"/>
              </a:endParaRPr>
            </a:p>
          </p:txBody>
        </p:sp>
        <p:sp>
          <p:nvSpPr>
            <p:cNvPr id="159" name="Google Shape;159;p2"/>
            <p:cNvSpPr/>
            <p:nvPr/>
          </p:nvSpPr>
          <p:spPr>
            <a:xfrm rot="5400000">
              <a:off x="5719989" y="-4059796"/>
              <a:ext cx="679485" cy="10655956"/>
            </a:xfrm>
            <a:prstGeom prst="round2SameRect">
              <a:avLst>
                <a:gd fmla="val 16667" name="adj1"/>
                <a:gd fmla="val 0" name="adj2"/>
              </a:avLst>
            </a:prstGeom>
            <a:solidFill>
              <a:schemeClr val="lt1">
                <a:alpha val="89803"/>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txBox="1"/>
            <p:nvPr/>
          </p:nvSpPr>
          <p:spPr>
            <a:xfrm>
              <a:off x="731754" y="961609"/>
              <a:ext cx="10622786" cy="613145"/>
            </a:xfrm>
            <a:prstGeom prst="rect">
              <a:avLst/>
            </a:prstGeom>
            <a:noFill/>
            <a:ln>
              <a:noFill/>
            </a:ln>
          </p:spPr>
          <p:txBody>
            <a:bodyPr anchorCtr="0" anchor="ctr" bIns="11425" lIns="128000" spcFirstLastPara="1" rIns="11425" wrap="square" tIns="11425">
              <a:noAutofit/>
            </a:bodyPr>
            <a:lstStyle/>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Types of Filters</a:t>
              </a:r>
              <a:endParaRPr b="0" i="0" sz="1800" u="none" cap="none" strike="noStrike">
                <a:solidFill>
                  <a:schemeClr val="dk1"/>
                </a:solidFill>
                <a:latin typeface="Calibri"/>
                <a:ea typeface="Calibri"/>
                <a:cs typeface="Calibri"/>
                <a:sym typeface="Calibri"/>
              </a:endParaRPr>
            </a:p>
          </p:txBody>
        </p:sp>
        <p:sp>
          <p:nvSpPr>
            <p:cNvPr id="161" name="Google Shape;161;p2"/>
            <p:cNvSpPr/>
            <p:nvPr/>
          </p:nvSpPr>
          <p:spPr>
            <a:xfrm rot="5400000">
              <a:off x="-156804" y="2012901"/>
              <a:ext cx="1045361" cy="731753"/>
            </a:xfrm>
            <a:prstGeom prst="chevron">
              <a:avLst>
                <a:gd fmla="val 50000" name="adj"/>
              </a:avLst>
            </a:prstGeom>
            <a:solidFill>
              <a:schemeClr val="accent3"/>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txBox="1"/>
            <p:nvPr/>
          </p:nvSpPr>
          <p:spPr>
            <a:xfrm>
              <a:off x="1" y="2221974"/>
              <a:ext cx="731753" cy="313608"/>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400"/>
                <a:buFont typeface="Calibri"/>
                <a:buNone/>
              </a:pPr>
              <a:r>
                <a:t/>
              </a:r>
              <a:endParaRPr b="0" sz="1400">
                <a:solidFill>
                  <a:schemeClr val="lt1"/>
                </a:solidFill>
                <a:latin typeface="Calibri"/>
                <a:ea typeface="Calibri"/>
                <a:cs typeface="Calibri"/>
                <a:sym typeface="Calibri"/>
              </a:endParaRPr>
            </a:p>
          </p:txBody>
        </p:sp>
        <p:sp>
          <p:nvSpPr>
            <p:cNvPr id="163" name="Google Shape;163;p2"/>
            <p:cNvSpPr/>
            <p:nvPr/>
          </p:nvSpPr>
          <p:spPr>
            <a:xfrm rot="5400000">
              <a:off x="5719989" y="-3132138"/>
              <a:ext cx="679485" cy="10655956"/>
            </a:xfrm>
            <a:prstGeom prst="round2SameRect">
              <a:avLst>
                <a:gd fmla="val 16667" name="adj1"/>
                <a:gd fmla="val 0" name="adj2"/>
              </a:avLst>
            </a:prstGeom>
            <a:solidFill>
              <a:schemeClr val="lt1">
                <a:alpha val="89803"/>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txBox="1"/>
            <p:nvPr/>
          </p:nvSpPr>
          <p:spPr>
            <a:xfrm>
              <a:off x="731754" y="1889267"/>
              <a:ext cx="10622786" cy="613145"/>
            </a:xfrm>
            <a:prstGeom prst="rect">
              <a:avLst/>
            </a:prstGeom>
            <a:noFill/>
            <a:ln>
              <a:noFill/>
            </a:ln>
          </p:spPr>
          <p:txBody>
            <a:bodyPr anchorCtr="0" anchor="ctr" bIns="11425" lIns="128000" spcFirstLastPara="1" rIns="11425" wrap="square" tIns="11425">
              <a:noAutofit/>
            </a:bodyPr>
            <a:lstStyle/>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Developed simulation environment for the project  </a:t>
              </a:r>
              <a:r>
                <a:rPr lang="en-US" sz="1800">
                  <a:solidFill>
                    <a:schemeClr val="dk1"/>
                  </a:solidFill>
                  <a:latin typeface="Calibri"/>
                  <a:ea typeface="Calibri"/>
                  <a:cs typeface="Calibri"/>
                  <a:sym typeface="Calibri"/>
                </a:rPr>
                <a:t> </a:t>
              </a:r>
              <a:endParaRPr/>
            </a:p>
          </p:txBody>
        </p:sp>
        <p:sp>
          <p:nvSpPr>
            <p:cNvPr id="165" name="Google Shape;165;p2"/>
            <p:cNvSpPr/>
            <p:nvPr/>
          </p:nvSpPr>
          <p:spPr>
            <a:xfrm rot="5400000">
              <a:off x="-156804" y="2940560"/>
              <a:ext cx="1045361" cy="731753"/>
            </a:xfrm>
            <a:prstGeom prst="chevron">
              <a:avLst>
                <a:gd fmla="val 50000" name="adj"/>
              </a:avLst>
            </a:prstGeom>
            <a:solidFill>
              <a:schemeClr val="accent3"/>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txBox="1"/>
            <p:nvPr/>
          </p:nvSpPr>
          <p:spPr>
            <a:xfrm>
              <a:off x="1" y="3149633"/>
              <a:ext cx="731753" cy="31360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libri"/>
                <a:buNone/>
              </a:pPr>
              <a:r>
                <a:rPr b="0" lang="en-US" sz="1800">
                  <a:solidFill>
                    <a:schemeClr val="lt1"/>
                  </a:solidFill>
                  <a:latin typeface="Calibri"/>
                  <a:ea typeface="Calibri"/>
                  <a:cs typeface="Calibri"/>
                  <a:sym typeface="Calibri"/>
                </a:rPr>
                <a:t> </a:t>
              </a:r>
              <a:endParaRPr/>
            </a:p>
          </p:txBody>
        </p:sp>
        <p:sp>
          <p:nvSpPr>
            <p:cNvPr id="167" name="Google Shape;167;p2"/>
            <p:cNvSpPr/>
            <p:nvPr/>
          </p:nvSpPr>
          <p:spPr>
            <a:xfrm rot="5400000">
              <a:off x="5719989" y="-2204479"/>
              <a:ext cx="679485" cy="10655956"/>
            </a:xfrm>
            <a:prstGeom prst="round2SameRect">
              <a:avLst>
                <a:gd fmla="val 16667" name="adj1"/>
                <a:gd fmla="val 0" name="adj2"/>
              </a:avLst>
            </a:prstGeom>
            <a:solidFill>
              <a:schemeClr val="lt1">
                <a:alpha val="89803"/>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txBox="1"/>
            <p:nvPr/>
          </p:nvSpPr>
          <p:spPr>
            <a:xfrm>
              <a:off x="731754" y="2816926"/>
              <a:ext cx="10622786" cy="613145"/>
            </a:xfrm>
            <a:prstGeom prst="rect">
              <a:avLst/>
            </a:prstGeom>
            <a:noFill/>
            <a:ln>
              <a:noFill/>
            </a:ln>
          </p:spPr>
          <p:txBody>
            <a:bodyPr anchorCtr="0" anchor="ctr" bIns="11425" lIns="128000" spcFirstLastPara="1" rIns="11425" wrap="square" tIns="1142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ADAS Function</a:t>
              </a:r>
              <a:r>
                <a:rPr lang="en-US" sz="1800">
                  <a:solidFill>
                    <a:schemeClr val="dk1"/>
                  </a:solidFill>
                  <a:latin typeface="Calibri"/>
                  <a:ea typeface="Calibri"/>
                  <a:cs typeface="Calibri"/>
                  <a:sym typeface="Calibri"/>
                </a:rPr>
                <a:t>: ACC and CAS combined </a:t>
              </a:r>
              <a:endParaRPr/>
            </a:p>
          </p:txBody>
        </p:sp>
        <p:sp>
          <p:nvSpPr>
            <p:cNvPr id="169" name="Google Shape;169;p2"/>
            <p:cNvSpPr/>
            <p:nvPr/>
          </p:nvSpPr>
          <p:spPr>
            <a:xfrm rot="5400000">
              <a:off x="-156804" y="3868218"/>
              <a:ext cx="1045361" cy="731753"/>
            </a:xfrm>
            <a:prstGeom prst="chevron">
              <a:avLst>
                <a:gd fmla="val 50000" name="adj"/>
              </a:avLst>
            </a:prstGeom>
            <a:solidFill>
              <a:schemeClr val="accent3"/>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txBox="1"/>
            <p:nvPr/>
          </p:nvSpPr>
          <p:spPr>
            <a:xfrm>
              <a:off x="1" y="4077291"/>
              <a:ext cx="731753" cy="313608"/>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dk1"/>
                </a:buClr>
                <a:buSzPts val="1800"/>
                <a:buFont typeface="Calibri"/>
                <a:buNone/>
              </a:pPr>
              <a:r>
                <a:t/>
              </a:r>
              <a:endParaRPr b="0" sz="1800">
                <a:solidFill>
                  <a:schemeClr val="lt1"/>
                </a:solidFill>
                <a:latin typeface="Calibri"/>
                <a:ea typeface="Calibri"/>
                <a:cs typeface="Calibri"/>
                <a:sym typeface="Calibri"/>
              </a:endParaRPr>
            </a:p>
          </p:txBody>
        </p:sp>
        <p:sp>
          <p:nvSpPr>
            <p:cNvPr id="171" name="Google Shape;171;p2"/>
            <p:cNvSpPr/>
            <p:nvPr/>
          </p:nvSpPr>
          <p:spPr>
            <a:xfrm rot="5400000">
              <a:off x="5719989" y="-1276821"/>
              <a:ext cx="679485" cy="10655956"/>
            </a:xfrm>
            <a:prstGeom prst="round2SameRect">
              <a:avLst>
                <a:gd fmla="val 16667" name="adj1"/>
                <a:gd fmla="val 0" name="adj2"/>
              </a:avLst>
            </a:prstGeom>
            <a:solidFill>
              <a:schemeClr val="lt1">
                <a:alpha val="89803"/>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txBox="1"/>
            <p:nvPr/>
          </p:nvSpPr>
          <p:spPr>
            <a:xfrm>
              <a:off x="731754" y="3744584"/>
              <a:ext cx="10622786" cy="613145"/>
            </a:xfrm>
            <a:prstGeom prst="rect">
              <a:avLst/>
            </a:prstGeom>
            <a:noFill/>
            <a:ln>
              <a:noFill/>
            </a:ln>
          </p:spPr>
          <p:txBody>
            <a:bodyPr anchorCtr="0" anchor="ctr" bIns="11425" lIns="128000" spcFirstLastPara="1" rIns="11425" wrap="square" tIns="11425">
              <a:noAutofit/>
            </a:bodyPr>
            <a:lstStyle/>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ADAS Function: Lane Merging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14bb12c546_0_8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76" name="Google Shape;376;g314bb12c546_0_82"/>
          <p:cNvSpPr txBox="1"/>
          <p:nvPr>
            <p:ph idx="12" type="sldNum"/>
          </p:nvPr>
        </p:nvSpPr>
        <p:spPr>
          <a:xfrm>
            <a:off x="9427500" y="6459778"/>
            <a:ext cx="1311900" cy="252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77" name="Google Shape;377;g314bb12c546_0_82"/>
          <p:cNvSpPr txBox="1"/>
          <p:nvPr/>
        </p:nvSpPr>
        <p:spPr>
          <a:xfrm>
            <a:off x="1320525" y="-118255"/>
            <a:ext cx="9554100" cy="714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ADAS Implementation: Lane Merging</a:t>
            </a:r>
            <a:endParaRPr/>
          </a:p>
        </p:txBody>
      </p:sp>
      <p:pic>
        <p:nvPicPr>
          <p:cNvPr id="378" name="Google Shape;378;g314bb12c546_0_82"/>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379" name="Google Shape;379;g314bb12c546_0_82"/>
          <p:cNvPicPr preferRelativeResize="0"/>
          <p:nvPr/>
        </p:nvPicPr>
        <p:blipFill>
          <a:blip r:embed="rId4">
            <a:alphaModFix/>
          </a:blip>
          <a:stretch>
            <a:fillRect/>
          </a:stretch>
        </p:blipFill>
        <p:spPr>
          <a:xfrm>
            <a:off x="1273700" y="4112275"/>
            <a:ext cx="9029700" cy="2600325"/>
          </a:xfrm>
          <a:prstGeom prst="rect">
            <a:avLst/>
          </a:prstGeom>
          <a:noFill/>
          <a:ln>
            <a:noFill/>
          </a:ln>
        </p:spPr>
      </p:pic>
      <p:pic>
        <p:nvPicPr>
          <p:cNvPr id="380" name="Google Shape;380;g314bb12c546_0_82"/>
          <p:cNvPicPr preferRelativeResize="0"/>
          <p:nvPr/>
        </p:nvPicPr>
        <p:blipFill rotWithShape="1">
          <a:blip r:embed="rId5">
            <a:alphaModFix/>
          </a:blip>
          <a:srcRect b="0" l="5716" r="5244" t="0"/>
          <a:stretch/>
        </p:blipFill>
        <p:spPr>
          <a:xfrm>
            <a:off x="3499950" y="655800"/>
            <a:ext cx="5009025" cy="339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14bb12c546_0_9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386" name="Google Shape;386;g314bb12c546_0_9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387" name="Google Shape;387;g314bb12c546_0_92"/>
          <p:cNvSpPr txBox="1"/>
          <p:nvPr/>
        </p:nvSpPr>
        <p:spPr>
          <a:xfrm>
            <a:off x="2167050" y="3101100"/>
            <a:ext cx="7857900" cy="655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lang="en-US" sz="3600">
                <a:solidFill>
                  <a:schemeClr val="accent3"/>
                </a:solidFill>
                <a:latin typeface="Calibri"/>
                <a:ea typeface="Calibri"/>
                <a:cs typeface="Calibri"/>
                <a:sym typeface="Calibri"/>
              </a:rPr>
              <a:t>Thank you for your attention !</a:t>
            </a:r>
            <a:endParaRPr/>
          </a:p>
        </p:txBody>
      </p:sp>
      <p:pic>
        <p:nvPicPr>
          <p:cNvPr id="388" name="Google Shape;388;g314bb12c546_0_92"/>
          <p:cNvPicPr preferRelativeResize="0"/>
          <p:nvPr/>
        </p:nvPicPr>
        <p:blipFill rotWithShape="1">
          <a:blip r:embed="rId3">
            <a:alphaModFix/>
          </a:blip>
          <a:srcRect b="0" l="0" r="0" t="0"/>
          <a:stretch/>
        </p:blipFill>
        <p:spPr>
          <a:xfrm>
            <a:off x="114300" y="156001"/>
            <a:ext cx="4416424" cy="159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g314bb12c546_0_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179" name="Google Shape;179;g314bb12c546_0_9"/>
          <p:cNvSpPr txBox="1"/>
          <p:nvPr>
            <p:ph type="title"/>
          </p:nvPr>
        </p:nvSpPr>
        <p:spPr>
          <a:xfrm>
            <a:off x="1326303" y="437673"/>
            <a:ext cx="9539400" cy="47640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320"/>
              <a:buFont typeface="Calibri"/>
              <a:buNone/>
            </a:pPr>
            <a:r>
              <a:rPr lang="en-US" sz="4520"/>
              <a:t>Types of Sensors and Noise</a:t>
            </a:r>
            <a:endParaRPr sz="4520"/>
          </a:p>
        </p:txBody>
      </p:sp>
      <p:sp>
        <p:nvSpPr>
          <p:cNvPr id="180" name="Google Shape;180;g314bb12c546_0_9"/>
          <p:cNvSpPr txBox="1"/>
          <p:nvPr/>
        </p:nvSpPr>
        <p:spPr>
          <a:xfrm>
            <a:off x="491550" y="1855250"/>
            <a:ext cx="6453300" cy="35469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Radar: Distance, Radial Speed, Angle</a:t>
            </a:r>
            <a:br>
              <a:rPr b="1" lang="en-US" sz="2200">
                <a:solidFill>
                  <a:schemeClr val="dk1"/>
                </a:solidFill>
                <a:latin typeface="Calibri"/>
                <a:ea typeface="Calibri"/>
                <a:cs typeface="Calibri"/>
                <a:sym typeface="Calibri"/>
              </a:rPr>
            </a:br>
            <a:r>
              <a:rPr b="1" lang="en-US" sz="2200">
                <a:solidFill>
                  <a:schemeClr val="dk1"/>
                </a:solidFill>
                <a:latin typeface="Calibri"/>
                <a:ea typeface="Calibri"/>
                <a:cs typeface="Calibri"/>
                <a:sym typeface="Calibri"/>
              </a:rPr>
              <a:t>Noise: Motion, Interference, clutter </a:t>
            </a:r>
            <a:endParaRPr b="1"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Lider: Distance, Multi Angle, scanning</a:t>
            </a:r>
            <a:br>
              <a:rPr b="1" lang="en-US" sz="2200">
                <a:solidFill>
                  <a:schemeClr val="dk1"/>
                </a:solidFill>
                <a:latin typeface="Calibri"/>
                <a:ea typeface="Calibri"/>
                <a:cs typeface="Calibri"/>
                <a:sym typeface="Calibri"/>
              </a:rPr>
            </a:br>
            <a:r>
              <a:rPr b="1" lang="en-US" sz="2200">
                <a:solidFill>
                  <a:schemeClr val="dk1"/>
                </a:solidFill>
                <a:latin typeface="Calibri"/>
                <a:ea typeface="Calibri"/>
                <a:cs typeface="Calibri"/>
                <a:sym typeface="Calibri"/>
              </a:rPr>
              <a:t>Noise: Environment(sunlight), reflectivity  </a:t>
            </a:r>
            <a:endParaRPr b="1"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Camera: Projection, lane tracking, Distance</a:t>
            </a:r>
            <a:br>
              <a:rPr b="1" lang="en-US" sz="2200">
                <a:solidFill>
                  <a:schemeClr val="dk1"/>
                </a:solidFill>
                <a:latin typeface="Calibri"/>
                <a:ea typeface="Calibri"/>
                <a:cs typeface="Calibri"/>
                <a:sym typeface="Calibri"/>
              </a:rPr>
            </a:br>
            <a:r>
              <a:rPr b="1" lang="en-US" sz="2200">
                <a:solidFill>
                  <a:schemeClr val="dk1"/>
                </a:solidFill>
                <a:latin typeface="Calibri"/>
                <a:ea typeface="Calibri"/>
                <a:cs typeface="Calibri"/>
                <a:sym typeface="Calibri"/>
              </a:rPr>
              <a:t>Noise: Environment(Dark), Compression, Lens Flares</a:t>
            </a:r>
            <a:endParaRPr b="1" sz="2200">
              <a:solidFill>
                <a:schemeClr val="dk1"/>
              </a:solidFill>
              <a:latin typeface="Calibri"/>
              <a:ea typeface="Calibri"/>
              <a:cs typeface="Calibri"/>
              <a:sym typeface="Calibri"/>
            </a:endParaRPr>
          </a:p>
        </p:txBody>
      </p:sp>
      <p:pic>
        <p:nvPicPr>
          <p:cNvPr id="181" name="Google Shape;181;g314bb12c546_0_9"/>
          <p:cNvPicPr preferRelativeResize="0"/>
          <p:nvPr/>
        </p:nvPicPr>
        <p:blipFill rotWithShape="1">
          <a:blip r:embed="rId3">
            <a:alphaModFix/>
          </a:blip>
          <a:srcRect b="10623" l="0" r="0" t="10623"/>
          <a:stretch/>
        </p:blipFill>
        <p:spPr>
          <a:xfrm>
            <a:off x="7688275" y="1234875"/>
            <a:ext cx="2907050" cy="5073050"/>
          </a:xfrm>
          <a:prstGeom prst="rect">
            <a:avLst/>
          </a:prstGeom>
          <a:noFill/>
          <a:ln>
            <a:noFill/>
          </a:ln>
        </p:spPr>
      </p:pic>
      <p:pic>
        <p:nvPicPr>
          <p:cNvPr id="182" name="Google Shape;182;g314bb12c546_0_9"/>
          <p:cNvPicPr preferRelativeResize="0"/>
          <p:nvPr/>
        </p:nvPicPr>
        <p:blipFill>
          <a:blip r:embed="rId4">
            <a:alphaModFix/>
          </a:blip>
          <a:stretch>
            <a:fillRect/>
          </a:stretch>
        </p:blipFill>
        <p:spPr>
          <a:xfrm>
            <a:off x="7657675" y="1275100"/>
            <a:ext cx="2968250" cy="5073050"/>
          </a:xfrm>
          <a:prstGeom prst="rect">
            <a:avLst/>
          </a:prstGeom>
          <a:noFill/>
          <a:ln>
            <a:noFill/>
          </a:ln>
        </p:spPr>
      </p:pic>
      <p:pic>
        <p:nvPicPr>
          <p:cNvPr id="183" name="Google Shape;183;g314bb12c546_0_9"/>
          <p:cNvPicPr preferRelativeResize="0"/>
          <p:nvPr/>
        </p:nvPicPr>
        <p:blipFill>
          <a:blip r:embed="rId3">
            <a:alphaModFix/>
          </a:blip>
          <a:stretch>
            <a:fillRect/>
          </a:stretch>
        </p:blipFill>
        <p:spPr>
          <a:xfrm>
            <a:off x="7657675" y="1234875"/>
            <a:ext cx="2968250" cy="515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g314bb12c546_0_10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190" name="Google Shape;190;g314bb12c546_0_105"/>
          <p:cNvSpPr txBox="1"/>
          <p:nvPr>
            <p:ph type="title"/>
          </p:nvPr>
        </p:nvSpPr>
        <p:spPr>
          <a:xfrm>
            <a:off x="1326303" y="466273"/>
            <a:ext cx="9539400" cy="47640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320"/>
              <a:buFont typeface="Calibri"/>
              <a:buNone/>
            </a:pPr>
            <a:r>
              <a:rPr b="1" lang="en-US" sz="4520"/>
              <a:t>Types of filters</a:t>
            </a:r>
            <a:endParaRPr b="1" sz="4520"/>
          </a:p>
        </p:txBody>
      </p:sp>
      <p:sp>
        <p:nvSpPr>
          <p:cNvPr id="191" name="Google Shape;191;g314bb12c546_0_105"/>
          <p:cNvSpPr txBox="1"/>
          <p:nvPr/>
        </p:nvSpPr>
        <p:spPr>
          <a:xfrm>
            <a:off x="1473000" y="1748250"/>
            <a:ext cx="9246000" cy="3361500"/>
          </a:xfrm>
          <a:prstGeom prst="rect">
            <a:avLst/>
          </a:prstGeom>
          <a:noFill/>
          <a:ln>
            <a:noFill/>
          </a:ln>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Clr>
                <a:srgbClr val="3F3F3F"/>
              </a:buClr>
              <a:buSzPts val="2600"/>
              <a:buFont typeface="Calibri"/>
              <a:buChar char="●"/>
            </a:pPr>
            <a:r>
              <a:rPr lang="en-US" sz="2600">
                <a:solidFill>
                  <a:srgbClr val="3F3F3F"/>
                </a:solidFill>
                <a:latin typeface="Calibri"/>
                <a:ea typeface="Calibri"/>
                <a:cs typeface="Calibri"/>
                <a:sym typeface="Calibri"/>
              </a:rPr>
              <a:t>Batch</a:t>
            </a:r>
            <a:r>
              <a:rPr lang="en-US" sz="2600">
                <a:solidFill>
                  <a:srgbClr val="3F3F3F"/>
                </a:solidFill>
                <a:latin typeface="Calibri"/>
                <a:ea typeface="Calibri"/>
                <a:cs typeface="Calibri"/>
                <a:sym typeface="Calibri"/>
              </a:rPr>
              <a:t> Expression: Computationally expensive</a:t>
            </a:r>
            <a:endParaRPr sz="2600">
              <a:solidFill>
                <a:srgbClr val="3F3F3F"/>
              </a:solidFill>
              <a:latin typeface="Calibri"/>
              <a:ea typeface="Calibri"/>
              <a:cs typeface="Calibri"/>
              <a:sym typeface="Calibri"/>
            </a:endParaRPr>
          </a:p>
          <a:p>
            <a:pPr indent="-393700" lvl="0" marL="457200" rtl="0" algn="l">
              <a:lnSpc>
                <a:spcPct val="150000"/>
              </a:lnSpc>
              <a:spcBef>
                <a:spcPts val="0"/>
              </a:spcBef>
              <a:spcAft>
                <a:spcPts val="0"/>
              </a:spcAft>
              <a:buClr>
                <a:srgbClr val="3F3F3F"/>
              </a:buClr>
              <a:buSzPts val="2600"/>
              <a:buFont typeface="Calibri"/>
              <a:buChar char="●"/>
            </a:pPr>
            <a:r>
              <a:rPr lang="en-US" sz="2600">
                <a:solidFill>
                  <a:srgbClr val="3F3F3F"/>
                </a:solidFill>
                <a:latin typeface="Calibri"/>
                <a:ea typeface="Calibri"/>
                <a:cs typeface="Calibri"/>
                <a:sym typeface="Calibri"/>
              </a:rPr>
              <a:t>Average Filter: For static signal </a:t>
            </a:r>
            <a:endParaRPr sz="2600">
              <a:solidFill>
                <a:srgbClr val="3F3F3F"/>
              </a:solidFill>
              <a:latin typeface="Calibri"/>
              <a:ea typeface="Calibri"/>
              <a:cs typeface="Calibri"/>
              <a:sym typeface="Calibri"/>
            </a:endParaRPr>
          </a:p>
          <a:p>
            <a:pPr indent="-393700" lvl="0" marL="457200" rtl="0" algn="l">
              <a:lnSpc>
                <a:spcPct val="150000"/>
              </a:lnSpc>
              <a:spcBef>
                <a:spcPts val="0"/>
              </a:spcBef>
              <a:spcAft>
                <a:spcPts val="0"/>
              </a:spcAft>
              <a:buClr>
                <a:srgbClr val="3F3F3F"/>
              </a:buClr>
              <a:buSzPts val="2600"/>
              <a:buFont typeface="Calibri"/>
              <a:buChar char="●"/>
            </a:pPr>
            <a:r>
              <a:rPr lang="en-US" sz="2600">
                <a:solidFill>
                  <a:srgbClr val="3F3F3F"/>
                </a:solidFill>
                <a:latin typeface="Calibri"/>
                <a:ea typeface="Calibri"/>
                <a:cs typeface="Calibri"/>
                <a:sym typeface="Calibri"/>
              </a:rPr>
              <a:t>Moving Average Filter: Equal weighting</a:t>
            </a:r>
            <a:endParaRPr sz="2600">
              <a:solidFill>
                <a:srgbClr val="3F3F3F"/>
              </a:solidFill>
              <a:latin typeface="Calibri"/>
              <a:ea typeface="Calibri"/>
              <a:cs typeface="Calibri"/>
              <a:sym typeface="Calibri"/>
            </a:endParaRPr>
          </a:p>
          <a:p>
            <a:pPr indent="-393700" lvl="0" marL="457200" rtl="0" algn="l">
              <a:lnSpc>
                <a:spcPct val="150000"/>
              </a:lnSpc>
              <a:spcBef>
                <a:spcPts val="0"/>
              </a:spcBef>
              <a:spcAft>
                <a:spcPts val="0"/>
              </a:spcAft>
              <a:buClr>
                <a:srgbClr val="3F3F3F"/>
              </a:buClr>
              <a:buSzPts val="2600"/>
              <a:buFont typeface="Calibri"/>
              <a:buChar char="●"/>
            </a:pPr>
            <a:r>
              <a:rPr lang="en-US" sz="2600">
                <a:solidFill>
                  <a:srgbClr val="3F3F3F"/>
                </a:solidFill>
                <a:latin typeface="Calibri"/>
                <a:ea typeface="Calibri"/>
                <a:cs typeface="Calibri"/>
                <a:sym typeface="Calibri"/>
              </a:rPr>
              <a:t>Low Pass filter: Static Weighting</a:t>
            </a:r>
            <a:endParaRPr sz="2600">
              <a:solidFill>
                <a:srgbClr val="3F3F3F"/>
              </a:solidFill>
              <a:latin typeface="Calibri"/>
              <a:ea typeface="Calibri"/>
              <a:cs typeface="Calibri"/>
              <a:sym typeface="Calibri"/>
            </a:endParaRPr>
          </a:p>
          <a:p>
            <a:pPr indent="-393700" lvl="0" marL="457200" rtl="0" algn="l">
              <a:lnSpc>
                <a:spcPct val="150000"/>
              </a:lnSpc>
              <a:spcBef>
                <a:spcPts val="0"/>
              </a:spcBef>
              <a:spcAft>
                <a:spcPts val="0"/>
              </a:spcAft>
              <a:buClr>
                <a:srgbClr val="3F3F3F"/>
              </a:buClr>
              <a:buSzPts val="2600"/>
              <a:buFont typeface="Calibri"/>
              <a:buChar char="●"/>
            </a:pPr>
            <a:r>
              <a:rPr lang="en-US" sz="2600">
                <a:solidFill>
                  <a:srgbClr val="3F3F3F"/>
                </a:solidFill>
                <a:latin typeface="Calibri"/>
                <a:ea typeface="Calibri"/>
                <a:cs typeface="Calibri"/>
                <a:sym typeface="Calibri"/>
              </a:rPr>
              <a:t>Kalman Filter: Dynamic</a:t>
            </a:r>
            <a:endParaRPr sz="2600">
              <a:solidFill>
                <a:srgbClr val="3F3F3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
          <p:cNvPicPr preferRelativeResize="0"/>
          <p:nvPr>
            <p:ph idx="1" type="body"/>
          </p:nvPr>
        </p:nvPicPr>
        <p:blipFill rotWithShape="1">
          <a:blip r:embed="rId3">
            <a:alphaModFix/>
          </a:blip>
          <a:srcRect b="0" l="0" r="0" t="0"/>
          <a:stretch/>
        </p:blipFill>
        <p:spPr>
          <a:xfrm>
            <a:off x="4152900" y="185737"/>
            <a:ext cx="7872379" cy="5976937"/>
          </a:xfrm>
          <a:prstGeom prst="rect">
            <a:avLst/>
          </a:prstGeom>
          <a:noFill/>
          <a:ln>
            <a:noFill/>
          </a:ln>
        </p:spPr>
      </p:pic>
      <p:sp>
        <p:nvSpPr>
          <p:cNvPr id="197" name="Google Shape;197;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3"/>
          <p:cNvSpPr/>
          <p:nvPr/>
        </p:nvSpPr>
        <p:spPr>
          <a:xfrm>
            <a:off x="9379716" y="5283058"/>
            <a:ext cx="77175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https://www.kalmanfilter.net/default.aspx</a:t>
            </a:r>
            <a:endParaRPr/>
          </a:p>
        </p:txBody>
      </p:sp>
      <p:grpSp>
        <p:nvGrpSpPr>
          <p:cNvPr id="199" name="Google Shape;199;p3"/>
          <p:cNvGrpSpPr/>
          <p:nvPr/>
        </p:nvGrpSpPr>
        <p:grpSpPr>
          <a:xfrm>
            <a:off x="195940" y="918611"/>
            <a:ext cx="3704132" cy="1077218"/>
            <a:chOff x="195940" y="861461"/>
            <a:chExt cx="3704132" cy="1077218"/>
          </a:xfrm>
        </p:grpSpPr>
        <p:sp>
          <p:nvSpPr>
            <p:cNvPr id="200" name="Google Shape;200;p3"/>
            <p:cNvSpPr/>
            <p:nvPr/>
          </p:nvSpPr>
          <p:spPr>
            <a:xfrm>
              <a:off x="195940" y="861461"/>
              <a:ext cx="3704132" cy="10772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Step 0: Initialization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Initial System State  (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Initial State Variance  (        )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The initialization is followed by prediction.</a:t>
              </a:r>
              <a:endParaRPr/>
            </a:p>
          </p:txBody>
        </p:sp>
        <p:pic>
          <p:nvPicPr>
            <p:cNvPr id="201" name="Google Shape;201;p3"/>
            <p:cNvPicPr preferRelativeResize="0"/>
            <p:nvPr/>
          </p:nvPicPr>
          <p:blipFill rotWithShape="1">
            <a:blip r:embed="rId4">
              <a:alphaModFix/>
            </a:blip>
            <a:srcRect b="0" l="0" r="0" t="0"/>
            <a:stretch/>
          </p:blipFill>
          <p:spPr>
            <a:xfrm>
              <a:off x="2750927" y="1150411"/>
              <a:ext cx="365443" cy="249659"/>
            </a:xfrm>
            <a:prstGeom prst="rect">
              <a:avLst/>
            </a:prstGeom>
            <a:noFill/>
            <a:ln>
              <a:noFill/>
            </a:ln>
          </p:spPr>
        </p:pic>
        <p:pic>
          <p:nvPicPr>
            <p:cNvPr id="202" name="Google Shape;202;p3"/>
            <p:cNvPicPr preferRelativeResize="0"/>
            <p:nvPr/>
          </p:nvPicPr>
          <p:blipFill rotWithShape="1">
            <a:blip r:embed="rId5">
              <a:alphaModFix/>
            </a:blip>
            <a:srcRect b="0" l="0" r="0" t="0"/>
            <a:stretch/>
          </p:blipFill>
          <p:spPr>
            <a:xfrm>
              <a:off x="2866678" y="1419225"/>
              <a:ext cx="356024" cy="228493"/>
            </a:xfrm>
            <a:prstGeom prst="rect">
              <a:avLst/>
            </a:prstGeom>
            <a:noFill/>
            <a:ln>
              <a:noFill/>
            </a:ln>
          </p:spPr>
        </p:pic>
      </p:grpSp>
      <p:grpSp>
        <p:nvGrpSpPr>
          <p:cNvPr id="203" name="Google Shape;203;p3"/>
          <p:cNvGrpSpPr/>
          <p:nvPr/>
        </p:nvGrpSpPr>
        <p:grpSpPr>
          <a:xfrm>
            <a:off x="195940" y="1954632"/>
            <a:ext cx="3704132" cy="830997"/>
            <a:chOff x="195940" y="1916532"/>
            <a:chExt cx="3704132" cy="830997"/>
          </a:xfrm>
        </p:grpSpPr>
        <p:sp>
          <p:nvSpPr>
            <p:cNvPr id="204" name="Google Shape;204;p3"/>
            <p:cNvSpPr/>
            <p:nvPr/>
          </p:nvSpPr>
          <p:spPr>
            <a:xfrm>
              <a:off x="195940" y="1916532"/>
              <a:ext cx="3704132"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Step 1: Measurement</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Measured System State  (</a:t>
              </a:r>
              <a:r>
                <a:rPr b="0" i="1"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Measurement Variance  (      ) </a:t>
              </a:r>
              <a:endParaRPr/>
            </a:p>
          </p:txBody>
        </p:sp>
        <p:pic>
          <p:nvPicPr>
            <p:cNvPr id="205" name="Google Shape;205;p3"/>
            <p:cNvPicPr preferRelativeResize="0"/>
            <p:nvPr/>
          </p:nvPicPr>
          <p:blipFill rotWithShape="1">
            <a:blip r:embed="rId6">
              <a:alphaModFix/>
            </a:blip>
            <a:srcRect b="0" l="0" r="0" t="0"/>
            <a:stretch/>
          </p:blipFill>
          <p:spPr>
            <a:xfrm>
              <a:off x="3124063" y="2227629"/>
              <a:ext cx="271058" cy="249659"/>
            </a:xfrm>
            <a:prstGeom prst="rect">
              <a:avLst/>
            </a:prstGeom>
            <a:noFill/>
            <a:ln>
              <a:noFill/>
            </a:ln>
          </p:spPr>
        </p:pic>
        <p:pic>
          <p:nvPicPr>
            <p:cNvPr id="206" name="Google Shape;206;p3"/>
            <p:cNvPicPr preferRelativeResize="0"/>
            <p:nvPr/>
          </p:nvPicPr>
          <p:blipFill rotWithShape="1">
            <a:blip r:embed="rId7">
              <a:alphaModFix/>
            </a:blip>
            <a:srcRect b="0" l="0" r="0" t="0"/>
            <a:stretch/>
          </p:blipFill>
          <p:spPr>
            <a:xfrm>
              <a:off x="3087693" y="2467714"/>
              <a:ext cx="308118" cy="249186"/>
            </a:xfrm>
            <a:prstGeom prst="rect">
              <a:avLst/>
            </a:prstGeom>
            <a:noFill/>
            <a:ln>
              <a:noFill/>
            </a:ln>
          </p:spPr>
        </p:pic>
      </p:grpSp>
      <p:grpSp>
        <p:nvGrpSpPr>
          <p:cNvPr id="207" name="Google Shape;207;p3"/>
          <p:cNvGrpSpPr/>
          <p:nvPr/>
        </p:nvGrpSpPr>
        <p:grpSpPr>
          <a:xfrm>
            <a:off x="195940" y="2842779"/>
            <a:ext cx="5628826" cy="3139321"/>
            <a:chOff x="195940" y="2747529"/>
            <a:chExt cx="5628826" cy="3139321"/>
          </a:xfrm>
        </p:grpSpPr>
        <p:sp>
          <p:nvSpPr>
            <p:cNvPr id="208" name="Google Shape;208;p3"/>
            <p:cNvSpPr/>
            <p:nvPr/>
          </p:nvSpPr>
          <p:spPr>
            <a:xfrm>
              <a:off x="195940" y="2747529"/>
              <a:ext cx="5628826"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Step 2: State Update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state update process is responsible for the state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estimation of the current state of the system.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state update process inputs are:</a:t>
              </a:r>
              <a:endParaRPr sz="16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Measured Value  (</a:t>
              </a:r>
              <a:r>
                <a:rPr b="0" i="1"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A Measurement Variance  (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A prior Predicted System State Estimate (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A prior Predicted System State Estimate Variance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Based on the inputs, the state update process calculates the Kalman Gain and provides 2 outputs:</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Current System State Estimate (       )</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Current State Estimate Variance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These parameters are the Kalman Filter outputs.</a:t>
              </a:r>
              <a:endParaRPr/>
            </a:p>
          </p:txBody>
        </p:sp>
        <p:pic>
          <p:nvPicPr>
            <p:cNvPr id="209" name="Google Shape;209;p3"/>
            <p:cNvPicPr preferRelativeResize="0"/>
            <p:nvPr/>
          </p:nvPicPr>
          <p:blipFill rotWithShape="1">
            <a:blip r:embed="rId6">
              <a:alphaModFix/>
            </a:blip>
            <a:srcRect b="0" l="0" r="0" t="0"/>
            <a:stretch/>
          </p:blipFill>
          <p:spPr>
            <a:xfrm>
              <a:off x="2498919" y="3701787"/>
              <a:ext cx="271058" cy="249659"/>
            </a:xfrm>
            <a:prstGeom prst="rect">
              <a:avLst/>
            </a:prstGeom>
            <a:noFill/>
            <a:ln>
              <a:noFill/>
            </a:ln>
          </p:spPr>
        </p:pic>
        <p:pic>
          <p:nvPicPr>
            <p:cNvPr id="210" name="Google Shape;210;p3"/>
            <p:cNvPicPr preferRelativeResize="0"/>
            <p:nvPr/>
          </p:nvPicPr>
          <p:blipFill rotWithShape="1">
            <a:blip r:embed="rId7">
              <a:alphaModFix/>
            </a:blip>
            <a:srcRect b="0" l="0" r="0" t="0"/>
            <a:stretch/>
          </p:blipFill>
          <p:spPr>
            <a:xfrm>
              <a:off x="3248025" y="3936383"/>
              <a:ext cx="293702" cy="249659"/>
            </a:xfrm>
            <a:prstGeom prst="rect">
              <a:avLst/>
            </a:prstGeom>
            <a:noFill/>
            <a:ln>
              <a:noFill/>
            </a:ln>
          </p:spPr>
        </p:pic>
        <p:pic>
          <p:nvPicPr>
            <p:cNvPr id="211" name="Google Shape;211;p3"/>
            <p:cNvPicPr preferRelativeResize="0"/>
            <p:nvPr/>
          </p:nvPicPr>
          <p:blipFill rotWithShape="1">
            <a:blip r:embed="rId8">
              <a:alphaModFix/>
            </a:blip>
            <a:srcRect b="0" l="0" r="0" t="0"/>
            <a:stretch/>
          </p:blipFill>
          <p:spPr>
            <a:xfrm>
              <a:off x="4395788" y="4206946"/>
              <a:ext cx="459580" cy="205170"/>
            </a:xfrm>
            <a:prstGeom prst="rect">
              <a:avLst/>
            </a:prstGeom>
            <a:noFill/>
            <a:ln>
              <a:noFill/>
            </a:ln>
          </p:spPr>
        </p:pic>
        <p:pic>
          <p:nvPicPr>
            <p:cNvPr id="212" name="Google Shape;212;p3"/>
            <p:cNvPicPr preferRelativeResize="0"/>
            <p:nvPr/>
          </p:nvPicPr>
          <p:blipFill rotWithShape="1">
            <a:blip r:embed="rId9">
              <a:alphaModFix/>
            </a:blip>
            <a:srcRect b="0" l="0" r="0" t="0"/>
            <a:stretch/>
          </p:blipFill>
          <p:spPr>
            <a:xfrm>
              <a:off x="5150778" y="4462253"/>
              <a:ext cx="472147" cy="187470"/>
            </a:xfrm>
            <a:prstGeom prst="rect">
              <a:avLst/>
            </a:prstGeom>
            <a:noFill/>
            <a:ln>
              <a:noFill/>
            </a:ln>
          </p:spPr>
        </p:pic>
        <p:pic>
          <p:nvPicPr>
            <p:cNvPr id="213" name="Google Shape;213;p3"/>
            <p:cNvPicPr preferRelativeResize="0"/>
            <p:nvPr/>
          </p:nvPicPr>
          <p:blipFill rotWithShape="1">
            <a:blip r:embed="rId10">
              <a:alphaModFix/>
            </a:blip>
            <a:srcRect b="0" l="0" r="0" t="0"/>
            <a:stretch/>
          </p:blipFill>
          <p:spPr>
            <a:xfrm>
              <a:off x="3620344" y="5113393"/>
              <a:ext cx="324235" cy="213857"/>
            </a:xfrm>
            <a:prstGeom prst="rect">
              <a:avLst/>
            </a:prstGeom>
            <a:noFill/>
            <a:ln>
              <a:noFill/>
            </a:ln>
          </p:spPr>
        </p:pic>
        <p:pic>
          <p:nvPicPr>
            <p:cNvPr id="214" name="Google Shape;214;p3"/>
            <p:cNvPicPr preferRelativeResize="0"/>
            <p:nvPr/>
          </p:nvPicPr>
          <p:blipFill rotWithShape="1">
            <a:blip r:embed="rId11">
              <a:alphaModFix/>
            </a:blip>
            <a:srcRect b="0" l="0" r="0" t="0"/>
            <a:stretch/>
          </p:blipFill>
          <p:spPr>
            <a:xfrm>
              <a:off x="3750890" y="5357879"/>
              <a:ext cx="311064" cy="213857"/>
            </a:xfrm>
            <a:prstGeom prst="rect">
              <a:avLst/>
            </a:prstGeom>
            <a:noFill/>
            <a:ln>
              <a:noFill/>
            </a:ln>
          </p:spPr>
        </p:pic>
      </p:grpSp>
      <p:sp>
        <p:nvSpPr>
          <p:cNvPr id="215" name="Google Shape;215;p3"/>
          <p:cNvSpPr/>
          <p:nvPr/>
        </p:nvSpPr>
        <p:spPr>
          <a:xfrm>
            <a:off x="166720" y="5860424"/>
            <a:ext cx="11325089" cy="98488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Step 3: Prediction</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prediction process anticipates the current system state estimate and its variance to the next system state based on the dynamic model of the system.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the first iteration, the initialization is treated as the Prior State Estimate and Variance.</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Prediction outputs are used as the Prior (predicted) State Estimate and Variance in the following filter iterations.</a:t>
            </a:r>
            <a:endParaRPr/>
          </a:p>
        </p:txBody>
      </p:sp>
      <p:pic>
        <p:nvPicPr>
          <p:cNvPr id="216" name="Google Shape;216;p3"/>
          <p:cNvPicPr preferRelativeResize="0"/>
          <p:nvPr/>
        </p:nvPicPr>
        <p:blipFill rotWithShape="1">
          <a:blip r:embed="rId12">
            <a:alphaModFix/>
          </a:blip>
          <a:srcRect b="0" l="0" r="0" t="0"/>
          <a:stretch/>
        </p:blipFill>
        <p:spPr>
          <a:xfrm>
            <a:off x="10896600" y="6463042"/>
            <a:ext cx="1295400" cy="365602"/>
          </a:xfrm>
          <a:prstGeom prst="rect">
            <a:avLst/>
          </a:prstGeom>
          <a:noFill/>
          <a:ln>
            <a:noFill/>
          </a:ln>
        </p:spPr>
      </p:pic>
      <p:sp>
        <p:nvSpPr>
          <p:cNvPr id="217" name="Google Shape;217;p3"/>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b="1" lang="en-US" sz="3000" cap="none">
                <a:solidFill>
                  <a:srgbClr val="152D43"/>
                </a:solidFill>
                <a:latin typeface="Calibri"/>
                <a:ea typeface="Calibri"/>
                <a:cs typeface="Calibri"/>
                <a:sym typeface="Calibri"/>
              </a:rPr>
              <a:t>The Kalman Filter</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
          <p:cNvSpPr txBox="1"/>
          <p:nvPr>
            <p:ph idx="12" type="sldNum"/>
          </p:nvPr>
        </p:nvSpPr>
        <p:spPr>
          <a:xfrm>
            <a:off x="9258583" y="6463310"/>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24" name="Google Shape;224;p4"/>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lang="en-US" sz="2800" cap="none">
                <a:solidFill>
                  <a:srgbClr val="152D43"/>
                </a:solidFill>
                <a:latin typeface="Calibri"/>
                <a:ea typeface="Calibri"/>
                <a:cs typeface="Calibri"/>
                <a:sym typeface="Calibri"/>
              </a:rPr>
              <a:t>The Kalman Filter</a:t>
            </a:r>
            <a:endParaRPr/>
          </a:p>
        </p:txBody>
      </p:sp>
      <p:grpSp>
        <p:nvGrpSpPr>
          <p:cNvPr id="225" name="Google Shape;225;p4"/>
          <p:cNvGrpSpPr/>
          <p:nvPr/>
        </p:nvGrpSpPr>
        <p:grpSpPr>
          <a:xfrm>
            <a:off x="6096002" y="731369"/>
            <a:ext cx="5883576" cy="4663588"/>
            <a:chOff x="358696" y="3233154"/>
            <a:chExt cx="5846161" cy="3414297"/>
          </a:xfrm>
        </p:grpSpPr>
        <p:sp>
          <p:nvSpPr>
            <p:cNvPr id="226" name="Google Shape;226;p4"/>
            <p:cNvSpPr/>
            <p:nvPr/>
          </p:nvSpPr>
          <p:spPr>
            <a:xfrm>
              <a:off x="358696" y="3233154"/>
              <a:ext cx="15990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2060"/>
                  </a:solidFill>
                  <a:latin typeface="Calibri"/>
                  <a:ea typeface="Calibri"/>
                  <a:cs typeface="Calibri"/>
                  <a:sym typeface="Calibri"/>
                </a:rPr>
                <a:t>Process Noise</a:t>
              </a:r>
              <a:endParaRPr/>
            </a:p>
          </p:txBody>
        </p:sp>
        <p:sp>
          <p:nvSpPr>
            <p:cNvPr id="227" name="Google Shape;227;p4"/>
            <p:cNvSpPr/>
            <p:nvPr/>
          </p:nvSpPr>
          <p:spPr>
            <a:xfrm>
              <a:off x="433455" y="3618263"/>
              <a:ext cx="5771402"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There are often uncertainties in the system dynamic model. These uncertainties, are called Process Noise.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The Process Noise is denoted by the variable </a:t>
              </a:r>
              <a:r>
                <a:rPr b="1" i="0" lang="en-US" sz="1400">
                  <a:solidFill>
                    <a:schemeClr val="dk1"/>
                  </a:solidFill>
                  <a:latin typeface="Arial"/>
                  <a:ea typeface="Arial"/>
                  <a:cs typeface="Arial"/>
                  <a:sym typeface="Arial"/>
                </a:rPr>
                <a:t>ω</a:t>
              </a:r>
              <a:r>
                <a:rPr b="1" i="0" lang="en-US" sz="1100">
                  <a:solidFill>
                    <a:schemeClr val="dk1"/>
                  </a:solidFill>
                  <a:latin typeface="Arial"/>
                  <a:ea typeface="Arial"/>
                  <a:cs typeface="Arial"/>
                  <a:sym typeface="Arial"/>
                </a:rPr>
                <a:t>n</a:t>
              </a:r>
              <a:r>
                <a:rPr lang="en-US" sz="1400">
                  <a:solidFill>
                    <a:schemeClr val="dk1"/>
                  </a:solidFill>
                  <a:latin typeface="Calibri"/>
                  <a:ea typeface="Calibri"/>
                  <a:cs typeface="Calibri"/>
                  <a:sym typeface="Calibri"/>
                </a:rPr>
                <a:t>, and the Process Noise Variance is denoted by the letter </a:t>
              </a:r>
              <a:r>
                <a:rPr b="1" lang="en-US" sz="1400">
                  <a:solidFill>
                    <a:schemeClr val="dk1"/>
                  </a:solidFill>
                  <a:latin typeface="Calibri"/>
                  <a:ea typeface="Calibri"/>
                  <a:cs typeface="Calibri"/>
                  <a:sym typeface="Calibri"/>
                </a:rPr>
                <a:t>q</a:t>
              </a: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This provokes changes in the covariance extrapolation equation.</a:t>
              </a:r>
              <a:br>
                <a:rPr lang="en-US" sz="1400">
                  <a:solidFill>
                    <a:schemeClr val="dk1"/>
                  </a:solidFill>
                  <a:latin typeface="Calibri"/>
                  <a:ea typeface="Calibri"/>
                  <a:cs typeface="Calibri"/>
                  <a:sym typeface="Calibri"/>
                </a:rPr>
              </a:b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Without noise:		With noise:</a:t>
              </a:r>
              <a:endParaRPr/>
            </a:p>
          </p:txBody>
        </p:sp>
        <p:pic>
          <p:nvPicPr>
            <p:cNvPr id="228" name="Google Shape;228;p4"/>
            <p:cNvPicPr preferRelativeResize="0"/>
            <p:nvPr/>
          </p:nvPicPr>
          <p:blipFill rotWithShape="1">
            <a:blip r:embed="rId3">
              <a:alphaModFix/>
            </a:blip>
            <a:srcRect b="0" l="0" r="0" t="0"/>
            <a:stretch/>
          </p:blipFill>
          <p:spPr>
            <a:xfrm>
              <a:off x="3210362" y="5218701"/>
              <a:ext cx="2419350" cy="1428750"/>
            </a:xfrm>
            <a:prstGeom prst="rect">
              <a:avLst/>
            </a:prstGeom>
            <a:noFill/>
            <a:ln>
              <a:noFill/>
            </a:ln>
          </p:spPr>
        </p:pic>
        <p:pic>
          <p:nvPicPr>
            <p:cNvPr id="229" name="Google Shape;229;p4"/>
            <p:cNvPicPr preferRelativeResize="0"/>
            <p:nvPr/>
          </p:nvPicPr>
          <p:blipFill rotWithShape="1">
            <a:blip r:embed="rId4">
              <a:alphaModFix/>
            </a:blip>
            <a:srcRect b="0" l="0" r="0" t="0"/>
            <a:stretch/>
          </p:blipFill>
          <p:spPr>
            <a:xfrm>
              <a:off x="451503" y="5194934"/>
              <a:ext cx="2419350" cy="1436489"/>
            </a:xfrm>
            <a:prstGeom prst="rect">
              <a:avLst/>
            </a:prstGeom>
            <a:noFill/>
            <a:ln>
              <a:noFill/>
            </a:ln>
          </p:spPr>
        </p:pic>
      </p:grpSp>
      <p:grpSp>
        <p:nvGrpSpPr>
          <p:cNvPr id="230" name="Google Shape;230;p4"/>
          <p:cNvGrpSpPr/>
          <p:nvPr/>
        </p:nvGrpSpPr>
        <p:grpSpPr>
          <a:xfrm>
            <a:off x="290509" y="731481"/>
            <a:ext cx="5490014" cy="5255090"/>
            <a:chOff x="290500" y="731475"/>
            <a:chExt cx="5431893" cy="4381432"/>
          </a:xfrm>
        </p:grpSpPr>
        <p:sp>
          <p:nvSpPr>
            <p:cNvPr id="231" name="Google Shape;231;p4"/>
            <p:cNvSpPr/>
            <p:nvPr/>
          </p:nvSpPr>
          <p:spPr>
            <a:xfrm>
              <a:off x="358696" y="731475"/>
              <a:ext cx="14700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2060"/>
                  </a:solidFill>
                  <a:latin typeface="Calibri"/>
                  <a:ea typeface="Calibri"/>
                  <a:cs typeface="Calibri"/>
                  <a:sym typeface="Calibri"/>
                </a:rPr>
                <a:t>Kalman Gain</a:t>
              </a:r>
              <a:endParaRPr/>
            </a:p>
          </p:txBody>
        </p:sp>
        <p:grpSp>
          <p:nvGrpSpPr>
            <p:cNvPr id="232" name="Google Shape;232;p4"/>
            <p:cNvGrpSpPr/>
            <p:nvPr/>
          </p:nvGrpSpPr>
          <p:grpSpPr>
            <a:xfrm>
              <a:off x="290500" y="1157287"/>
              <a:ext cx="5431893" cy="3955620"/>
              <a:chOff x="290500" y="1157287"/>
              <a:chExt cx="5789450" cy="3955620"/>
            </a:xfrm>
          </p:grpSpPr>
          <p:sp>
            <p:nvSpPr>
              <p:cNvPr id="233" name="Google Shape;233;p4"/>
              <p:cNvSpPr/>
              <p:nvPr/>
            </p:nvSpPr>
            <p:spPr>
              <a:xfrm>
                <a:off x="308548" y="1157287"/>
                <a:ext cx="577140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Kalman Gain is a number between 0 ≤ </a:t>
                </a:r>
                <a:r>
                  <a:rPr lang="en-US" sz="1400">
                    <a:solidFill>
                      <a:schemeClr val="dk1"/>
                    </a:solidFill>
                    <a:latin typeface="Times New Roman"/>
                    <a:ea typeface="Times New Roman"/>
                    <a:cs typeface="Times New Roman"/>
                    <a:sym typeface="Times New Roman"/>
                  </a:rPr>
                  <a:t>K</a:t>
                </a:r>
                <a:r>
                  <a:rPr i="1" lang="en-US" sz="1200">
                    <a:solidFill>
                      <a:schemeClr val="dk1"/>
                    </a:solidFill>
                    <a:latin typeface="Times New Roman"/>
                    <a:ea typeface="Times New Roman"/>
                    <a:cs typeface="Times New Roman"/>
                    <a:sym typeface="Times New Roman"/>
                  </a:rPr>
                  <a:t>n</a:t>
                </a:r>
                <a:r>
                  <a:rPr lang="en-US" sz="1400">
                    <a:solidFill>
                      <a:schemeClr val="dk1"/>
                    </a:solidFill>
                    <a:latin typeface="Calibri"/>
                    <a:ea typeface="Calibri"/>
                    <a:cs typeface="Calibri"/>
                    <a:sym typeface="Calibri"/>
                  </a:rPr>
                  <a:t> ≤ 1, that defines the </a:t>
                </a:r>
                <a:r>
                  <a:rPr lang="en-US">
                    <a:solidFill>
                      <a:schemeClr val="dk1"/>
                    </a:solidFill>
                    <a:latin typeface="Calibri"/>
                    <a:ea typeface="Calibri"/>
                    <a:cs typeface="Calibri"/>
                    <a:sym typeface="Calibri"/>
                  </a:rPr>
                  <a:t>measurement</a:t>
                </a:r>
                <a:r>
                  <a:rPr lang="en-US" sz="1400">
                    <a:solidFill>
                      <a:schemeClr val="dk1"/>
                    </a:solidFill>
                    <a:latin typeface="Calibri"/>
                    <a:ea typeface="Calibri"/>
                    <a:cs typeface="Calibri"/>
                    <a:sym typeface="Calibri"/>
                  </a:rPr>
                  <a:t> weight and the prior </a:t>
                </a:r>
                <a:r>
                  <a:rPr lang="en-US">
                    <a:solidFill>
                      <a:schemeClr val="dk1"/>
                    </a:solidFill>
                    <a:latin typeface="Calibri"/>
                    <a:ea typeface="Calibri"/>
                    <a:cs typeface="Calibri"/>
                    <a:sym typeface="Calibri"/>
                  </a:rPr>
                  <a:t>estimate</a:t>
                </a:r>
                <a:r>
                  <a:rPr lang="en-US" sz="1400">
                    <a:solidFill>
                      <a:schemeClr val="dk1"/>
                    </a:solidFill>
                    <a:latin typeface="Calibri"/>
                    <a:ea typeface="Calibri"/>
                    <a:cs typeface="Calibri"/>
                    <a:sym typeface="Calibri"/>
                  </a:rPr>
                  <a:t> weight, when forming a new estimate. </a:t>
                </a: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grpSp>
            <p:nvGrpSpPr>
              <p:cNvPr id="234" name="Google Shape;234;p4"/>
              <p:cNvGrpSpPr/>
              <p:nvPr/>
            </p:nvGrpSpPr>
            <p:grpSpPr>
              <a:xfrm>
                <a:off x="317857" y="1879855"/>
                <a:ext cx="5000625" cy="1773307"/>
                <a:chOff x="6407022" y="1130086"/>
                <a:chExt cx="5000625" cy="1773307"/>
              </a:xfrm>
            </p:grpSpPr>
            <p:pic>
              <p:nvPicPr>
                <p:cNvPr id="235" name="Google Shape;235;p4"/>
                <p:cNvPicPr preferRelativeResize="0"/>
                <p:nvPr/>
              </p:nvPicPr>
              <p:blipFill rotWithShape="1">
                <a:blip r:embed="rId5">
                  <a:alphaModFix/>
                </a:blip>
                <a:srcRect b="0" l="0" r="0" t="0"/>
                <a:stretch/>
              </p:blipFill>
              <p:spPr>
                <a:xfrm>
                  <a:off x="6407022" y="1598202"/>
                  <a:ext cx="5000625" cy="333375"/>
                </a:xfrm>
                <a:prstGeom prst="rect">
                  <a:avLst/>
                </a:prstGeom>
                <a:noFill/>
                <a:ln>
                  <a:noFill/>
                </a:ln>
              </p:spPr>
            </p:pic>
            <p:sp>
              <p:nvSpPr>
                <p:cNvPr id="236" name="Google Shape;236;p4"/>
                <p:cNvSpPr/>
                <p:nvPr/>
              </p:nvSpPr>
              <p:spPr>
                <a:xfrm>
                  <a:off x="6407022" y="1130086"/>
                  <a:ext cx="36414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State update equation:</a:t>
                  </a:r>
                  <a:endParaRPr b="1" sz="1400">
                    <a:solidFill>
                      <a:schemeClr val="dk1"/>
                    </a:solidFill>
                    <a:latin typeface="Calibri"/>
                    <a:ea typeface="Calibri"/>
                    <a:cs typeface="Calibri"/>
                    <a:sym typeface="Calibri"/>
                  </a:endParaRPr>
                </a:p>
              </p:txBody>
            </p:sp>
            <p:sp>
              <p:nvSpPr>
                <p:cNvPr id="237" name="Google Shape;237;p4"/>
                <p:cNvSpPr/>
                <p:nvPr/>
              </p:nvSpPr>
              <p:spPr>
                <a:xfrm>
                  <a:off x="6407022" y="2164729"/>
                  <a:ext cx="4789713" cy="738664"/>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where,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a:r>
                  <a:r>
                    <a:rPr lang="en-US" sz="1400">
                      <a:solidFill>
                        <a:schemeClr val="dk1"/>
                      </a:solidFill>
                      <a:latin typeface="Times New Roman"/>
                      <a:ea typeface="Times New Roman"/>
                      <a:cs typeface="Times New Roman"/>
                      <a:sym typeface="Times New Roman"/>
                    </a:rPr>
                    <a:t>K</a:t>
                  </a:r>
                  <a:r>
                    <a:rPr i="1" lang="en-US" sz="1200">
                      <a:solidFill>
                        <a:schemeClr val="dk1"/>
                      </a:solidFill>
                      <a:latin typeface="Times New Roman"/>
                      <a:ea typeface="Times New Roman"/>
                      <a:cs typeface="Times New Roman"/>
                      <a:sym typeface="Times New Roman"/>
                    </a:rPr>
                    <a:t>n</a:t>
                  </a:r>
                  <a:r>
                    <a:rPr lang="en-US" sz="1400">
                      <a:solidFill>
                        <a:schemeClr val="dk1"/>
                      </a:solidFill>
                      <a:latin typeface="Calibri"/>
                      <a:ea typeface="Calibri"/>
                      <a:cs typeface="Calibri"/>
                      <a:sym typeface="Calibri"/>
                    </a:rPr>
                    <a:t>) is the measurement weight, and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(1 - </a:t>
                  </a:r>
                  <a:r>
                    <a:rPr lang="en-US" sz="1400">
                      <a:solidFill>
                        <a:schemeClr val="dk1"/>
                      </a:solidFill>
                      <a:latin typeface="Times New Roman"/>
                      <a:ea typeface="Times New Roman"/>
                      <a:cs typeface="Times New Roman"/>
                      <a:sym typeface="Times New Roman"/>
                    </a:rPr>
                    <a:t>K</a:t>
                  </a:r>
                  <a:r>
                    <a:rPr i="1" lang="en-US" sz="1200">
                      <a:solidFill>
                        <a:schemeClr val="dk1"/>
                      </a:solidFill>
                      <a:latin typeface="Times New Roman"/>
                      <a:ea typeface="Times New Roman"/>
                      <a:cs typeface="Times New Roman"/>
                      <a:sym typeface="Times New Roman"/>
                    </a:rPr>
                    <a:t>n</a:t>
                  </a:r>
                  <a:r>
                    <a:rPr lang="en-US" sz="1400">
                      <a:solidFill>
                        <a:schemeClr val="dk1"/>
                      </a:solidFill>
                      <a:latin typeface="Calibri"/>
                      <a:ea typeface="Calibri"/>
                      <a:cs typeface="Calibri"/>
                      <a:sym typeface="Calibri"/>
                    </a:rPr>
                    <a:t>) term is the weight of the current state estimate.</a:t>
                  </a:r>
                  <a:endParaRPr/>
                </a:p>
              </p:txBody>
            </p:sp>
          </p:grpSp>
          <p:sp>
            <p:nvSpPr>
              <p:cNvPr id="238" name="Google Shape;238;p4"/>
              <p:cNvSpPr/>
              <p:nvPr/>
            </p:nvSpPr>
            <p:spPr>
              <a:xfrm>
                <a:off x="290500" y="3727807"/>
                <a:ext cx="5771400" cy="138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If the measurement uncertainty is high, and the estimate uncertainty is low, the Kalman Gain is close to 0. This means that significant weight is given to the estimate, and small to the uncertainty.</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If the opposite is the case, then the Kalman Gain is close to 1.</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If both the measurement and estimate are equally uncertain, the Kalman Gain equals 0.5.</a:t>
                </a:r>
                <a:endParaRPr/>
              </a:p>
            </p:txBody>
          </p:sp>
        </p:grpSp>
      </p:grpSp>
      <p:pic>
        <p:nvPicPr>
          <p:cNvPr id="239" name="Google Shape;239;p4"/>
          <p:cNvPicPr preferRelativeResize="0"/>
          <p:nvPr/>
        </p:nvPicPr>
        <p:blipFill rotWithShape="1">
          <a:blip r:embed="rId6">
            <a:alphaModFix/>
          </a:blip>
          <a:srcRect b="0" l="0" r="0" t="0"/>
          <a:stretch/>
        </p:blipFill>
        <p:spPr>
          <a:xfrm>
            <a:off x="10896600" y="6463042"/>
            <a:ext cx="1295400" cy="3656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245" name="Google Shape;245;p5"/>
          <p:cNvSpPr txBox="1"/>
          <p:nvPr>
            <p:ph idx="12" type="sldNum"/>
          </p:nvPr>
        </p:nvSpPr>
        <p:spPr>
          <a:xfrm>
            <a:off x="9376833" y="64630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46" name="Google Shape;246;p5"/>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lang="en-US" sz="2800" cap="none">
                <a:solidFill>
                  <a:srgbClr val="152D43"/>
                </a:solidFill>
                <a:latin typeface="Calibri"/>
                <a:ea typeface="Calibri"/>
                <a:cs typeface="Calibri"/>
                <a:sym typeface="Calibri"/>
              </a:rPr>
              <a:t>The Kalman Filter</a:t>
            </a:r>
            <a:endParaRPr/>
          </a:p>
        </p:txBody>
      </p:sp>
      <p:pic>
        <p:nvPicPr>
          <p:cNvPr id="247" name="Google Shape;247;p5"/>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sp>
        <p:nvSpPr>
          <p:cNvPr id="248" name="Google Shape;248;p5"/>
          <p:cNvSpPr/>
          <p:nvPr/>
        </p:nvSpPr>
        <p:spPr>
          <a:xfrm>
            <a:off x="435798" y="782637"/>
            <a:ext cx="541496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 our Matlab implementation, the Kalman filter for a given scenario is defined in the following way:</a:t>
            </a: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pic>
        <p:nvPicPr>
          <p:cNvPr id="249" name="Google Shape;249;p5"/>
          <p:cNvPicPr preferRelativeResize="0"/>
          <p:nvPr/>
        </p:nvPicPr>
        <p:blipFill rotWithShape="1">
          <a:blip r:embed="rId4">
            <a:alphaModFix/>
          </a:blip>
          <a:srcRect b="0" l="0" r="0" t="0"/>
          <a:stretch/>
        </p:blipFill>
        <p:spPr>
          <a:xfrm>
            <a:off x="435798" y="1337675"/>
            <a:ext cx="5558602" cy="1156925"/>
          </a:xfrm>
          <a:prstGeom prst="rect">
            <a:avLst/>
          </a:prstGeom>
          <a:noFill/>
          <a:ln>
            <a:noFill/>
          </a:ln>
        </p:spPr>
      </p:pic>
      <p:pic>
        <p:nvPicPr>
          <p:cNvPr id="250" name="Google Shape;250;p5"/>
          <p:cNvPicPr preferRelativeResize="0"/>
          <p:nvPr/>
        </p:nvPicPr>
        <p:blipFill rotWithShape="1">
          <a:blip r:embed="rId5">
            <a:alphaModFix/>
          </a:blip>
          <a:srcRect b="0" l="0" r="0" t="0"/>
          <a:stretch/>
        </p:blipFill>
        <p:spPr>
          <a:xfrm>
            <a:off x="435798" y="2619375"/>
            <a:ext cx="6663502" cy="4028967"/>
          </a:xfrm>
          <a:prstGeom prst="rect">
            <a:avLst/>
          </a:prstGeom>
          <a:noFill/>
          <a:ln>
            <a:noFill/>
          </a:ln>
        </p:spPr>
      </p:pic>
      <p:sp>
        <p:nvSpPr>
          <p:cNvPr id="251" name="Google Shape;251;p5"/>
          <p:cNvSpPr/>
          <p:nvPr/>
        </p:nvSpPr>
        <p:spPr>
          <a:xfrm>
            <a:off x="7099300" y="1352650"/>
            <a:ext cx="4947900" cy="4438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Initially we collect data from the simulation environment using two different functions: one for the trajectories and one for measurements.</a:t>
            </a:r>
            <a:endParaRPr sz="1800">
              <a:solidFill>
                <a:schemeClr val="dk1"/>
              </a:solidFill>
            </a:endParaRPr>
          </a:p>
          <a:p>
            <a:pPr indent="0" lvl="0" marL="457200" rtl="0" algn="l">
              <a:lnSpc>
                <a:spcPct val="115000"/>
              </a:lnSpc>
              <a:spcBef>
                <a:spcPts val="1200"/>
              </a:spcBef>
              <a:spcAft>
                <a:spcPts val="0"/>
              </a:spcAft>
              <a:buNone/>
            </a:pPr>
            <a:r>
              <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The time step and matrices are then defined, the predicted trajectory is recorded in variables, and the Kalman filter is applied in a loop to all subsequent measurement data.</a:t>
            </a:r>
            <a:endParaRPr sz="1800">
              <a:solidFill>
                <a:schemeClr val="dk1"/>
              </a:solidFill>
            </a:endParaRPr>
          </a:p>
          <a:p>
            <a:pPr indent="0" lvl="0" marL="0" marR="0" rtl="0" algn="l">
              <a:spcBef>
                <a:spcPts val="12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COPYRIGHT © 2024 FH DORTMUND</a:t>
            </a:r>
            <a:endParaRPr/>
          </a:p>
        </p:txBody>
      </p:sp>
      <p:sp>
        <p:nvSpPr>
          <p:cNvPr id="257" name="Google Shape;257;p6"/>
          <p:cNvSpPr txBox="1"/>
          <p:nvPr>
            <p:ph idx="12" type="sldNum"/>
          </p:nvPr>
        </p:nvSpPr>
        <p:spPr>
          <a:xfrm>
            <a:off x="9359908" y="6459798"/>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58" name="Google Shape;258;p6"/>
          <p:cNvSpPr txBox="1"/>
          <p:nvPr/>
        </p:nvSpPr>
        <p:spPr>
          <a:xfrm>
            <a:off x="195940" y="204787"/>
            <a:ext cx="9553968" cy="4762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152D43"/>
              </a:buClr>
              <a:buSzPts val="2800"/>
              <a:buFont typeface="Calibri"/>
              <a:buNone/>
            </a:pPr>
            <a:r>
              <a:rPr lang="en-US" sz="2800">
                <a:solidFill>
                  <a:srgbClr val="152D43"/>
                </a:solidFill>
                <a:latin typeface="Calibri"/>
                <a:ea typeface="Calibri"/>
                <a:cs typeface="Calibri"/>
                <a:sym typeface="Calibri"/>
              </a:rPr>
              <a:t>Kalman Filter for Simulated Radar </a:t>
            </a:r>
            <a:endParaRPr b="0" sz="2800" cap="none">
              <a:solidFill>
                <a:srgbClr val="152D43"/>
              </a:solidFill>
              <a:latin typeface="Calibri"/>
              <a:ea typeface="Calibri"/>
              <a:cs typeface="Calibri"/>
              <a:sym typeface="Calibri"/>
            </a:endParaRPr>
          </a:p>
        </p:txBody>
      </p:sp>
      <p:pic>
        <p:nvPicPr>
          <p:cNvPr id="259" name="Google Shape;259;p6"/>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sp>
        <p:nvSpPr>
          <p:cNvPr id="260" name="Google Shape;260;p6"/>
          <p:cNvSpPr/>
          <p:nvPr/>
        </p:nvSpPr>
        <p:spPr>
          <a:xfrm>
            <a:off x="435798" y="820737"/>
            <a:ext cx="4783902"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After setting up the utility functions and making the Kalman filter script, the next step is creating a scenario, in order to test it out. For this purpose, we are using the “Driving Scenario Designer” addon within Matlab. </a:t>
            </a:r>
            <a:r>
              <a:rPr lang="en-US">
                <a:solidFill>
                  <a:schemeClr val="dk1"/>
                </a:solidFill>
                <a:latin typeface="Calibri"/>
                <a:ea typeface="Calibri"/>
                <a:cs typeface="Calibri"/>
                <a:sym typeface="Calibri"/>
              </a:rPr>
              <a:t>t</a:t>
            </a:r>
            <a:r>
              <a:rPr lang="en-US" sz="1400">
                <a:solidFill>
                  <a:schemeClr val="dk1"/>
                </a:solidFill>
                <a:latin typeface="Calibri"/>
                <a:ea typeface="Calibri"/>
                <a:cs typeface="Calibri"/>
                <a:sym typeface="Calibri"/>
              </a:rPr>
              <a:t>he inititial scenario consists of: creating a street and 2 vehicles, one of which is moving along the road, and the other is stationary, outside of the road, then setting up the stationary vehicle as an Ego vehicle, and putting sensors on it. This vehicle is therefore “watching” the moving vehicle, and gathers the data from the sensors, which the Kalman filter will later use and plot the trajectory.</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61" name="Google Shape;261;p6"/>
          <p:cNvPicPr preferRelativeResize="0"/>
          <p:nvPr/>
        </p:nvPicPr>
        <p:blipFill rotWithShape="1">
          <a:blip r:embed="rId4">
            <a:alphaModFix/>
          </a:blip>
          <a:srcRect b="0" l="0" r="0" t="0"/>
          <a:stretch/>
        </p:blipFill>
        <p:spPr>
          <a:xfrm>
            <a:off x="5901644" y="681037"/>
            <a:ext cx="5953197" cy="5230071"/>
          </a:xfrm>
          <a:prstGeom prst="rect">
            <a:avLst/>
          </a:prstGeom>
          <a:noFill/>
          <a:ln>
            <a:noFill/>
          </a:ln>
        </p:spPr>
      </p:pic>
      <p:pic>
        <p:nvPicPr>
          <p:cNvPr id="262" name="Google Shape;262;p6"/>
          <p:cNvPicPr preferRelativeResize="0"/>
          <p:nvPr/>
        </p:nvPicPr>
        <p:blipFill rotWithShape="1">
          <a:blip r:embed="rId5">
            <a:alphaModFix/>
          </a:blip>
          <a:srcRect b="0" l="0" r="0" t="0"/>
          <a:stretch/>
        </p:blipFill>
        <p:spPr>
          <a:xfrm>
            <a:off x="337159" y="3426985"/>
            <a:ext cx="4981179" cy="30625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7"/>
          <p:cNvSpPr txBox="1"/>
          <p:nvPr>
            <p:ph idx="12" type="sldNum"/>
          </p:nvPr>
        </p:nvSpPr>
        <p:spPr>
          <a:xfrm>
            <a:off x="9461283" y="6463298"/>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dk1"/>
                </a:solidFill>
              </a:rPr>
              <a:t>‹#›</a:t>
            </a:fld>
            <a:endParaRPr>
              <a:solidFill>
                <a:schemeClr val="dk1"/>
              </a:solidFill>
            </a:endParaRPr>
          </a:p>
        </p:txBody>
      </p:sp>
      <p:sp>
        <p:nvSpPr>
          <p:cNvPr id="268" name="Google Shape;268;p7"/>
          <p:cNvSpPr txBox="1"/>
          <p:nvPr/>
        </p:nvSpPr>
        <p:spPr>
          <a:xfrm>
            <a:off x="1320528" y="187887"/>
            <a:ext cx="9554100" cy="47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152D43"/>
              </a:buClr>
              <a:buSzPts val="2800"/>
              <a:buFont typeface="Calibri"/>
              <a:buNone/>
            </a:pPr>
            <a:r>
              <a:rPr b="1" lang="en-US" sz="3500">
                <a:latin typeface="Calibri"/>
                <a:ea typeface="Calibri"/>
                <a:cs typeface="Calibri"/>
                <a:sym typeface="Calibri"/>
              </a:rPr>
              <a:t>Project Scenario Simulation </a:t>
            </a:r>
            <a:endParaRPr b="1" sz="3500">
              <a:latin typeface="Calibri"/>
              <a:ea typeface="Calibri"/>
              <a:cs typeface="Calibri"/>
              <a:sym typeface="Calibri"/>
            </a:endParaRPr>
          </a:p>
        </p:txBody>
      </p:sp>
      <p:pic>
        <p:nvPicPr>
          <p:cNvPr id="269" name="Google Shape;269;p7"/>
          <p:cNvPicPr preferRelativeResize="0"/>
          <p:nvPr/>
        </p:nvPicPr>
        <p:blipFill rotWithShape="1">
          <a:blip r:embed="rId3">
            <a:alphaModFix/>
          </a:blip>
          <a:srcRect b="0" l="0" r="0" t="0"/>
          <a:stretch/>
        </p:blipFill>
        <p:spPr>
          <a:xfrm>
            <a:off x="10896600" y="6463042"/>
            <a:ext cx="1295400" cy="365602"/>
          </a:xfrm>
          <a:prstGeom prst="rect">
            <a:avLst/>
          </a:prstGeom>
          <a:noFill/>
          <a:ln>
            <a:noFill/>
          </a:ln>
        </p:spPr>
      </p:pic>
      <p:pic>
        <p:nvPicPr>
          <p:cNvPr id="270" name="Google Shape;270;p7"/>
          <p:cNvPicPr preferRelativeResize="0"/>
          <p:nvPr/>
        </p:nvPicPr>
        <p:blipFill rotWithShape="1">
          <a:blip r:embed="rId4">
            <a:alphaModFix/>
          </a:blip>
          <a:srcRect b="0" l="0" r="0" t="0"/>
          <a:stretch/>
        </p:blipFill>
        <p:spPr>
          <a:xfrm>
            <a:off x="131075" y="1303700"/>
            <a:ext cx="5402574" cy="4446200"/>
          </a:xfrm>
          <a:prstGeom prst="rect">
            <a:avLst/>
          </a:prstGeom>
          <a:noFill/>
          <a:ln>
            <a:noFill/>
          </a:ln>
        </p:spPr>
      </p:pic>
      <p:pic>
        <p:nvPicPr>
          <p:cNvPr id="271" name="Google Shape;271;p7"/>
          <p:cNvPicPr preferRelativeResize="0"/>
          <p:nvPr/>
        </p:nvPicPr>
        <p:blipFill>
          <a:blip r:embed="rId5">
            <a:alphaModFix/>
          </a:blip>
          <a:stretch>
            <a:fillRect/>
          </a:stretch>
        </p:blipFill>
        <p:spPr>
          <a:xfrm>
            <a:off x="5729650" y="1345925"/>
            <a:ext cx="6462351" cy="428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2023-05-03T09:51:12Z</dcterms:created>
  <dc:creator>Chris Paul Iatrou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0x0101000C6F544C038DE545919792CD53137F42</vt:lpwstr>
  </property>
</Properties>
</file>